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nva Sans" panose="020B0604020202020204" charset="0"/>
      <p:regular r:id="rId16"/>
    </p:embeddedFont>
    <p:embeddedFont>
      <p:font typeface="Canva Sans Bold" panose="020B0604020202020204" charset="0"/>
      <p:regular r:id="rId17"/>
    </p:embeddedFont>
    <p:embeddedFont>
      <p:font typeface="Rosario" panose="020B0604020202020204" charset="0"/>
      <p:regular r:id="rId18"/>
    </p:embeddedFont>
    <p:embeddedFont>
      <p:font typeface="Rosario Bold" panose="020B0604020202020204" charset="0"/>
      <p:regular r:id="rId19"/>
    </p:embeddedFont>
    <p:embeddedFont>
      <p:font typeface="Sunday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51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svg"/><Relationship Id="rId12" Type="http://schemas.openxmlformats.org/officeDocument/2006/relationships/image" Target="../media/image67.jpe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62.png"/><Relationship Id="rId11" Type="http://schemas.openxmlformats.org/officeDocument/2006/relationships/image" Target="../media/image65.svg"/><Relationship Id="rId5" Type="http://schemas.openxmlformats.org/officeDocument/2006/relationships/image" Target="../media/image61.sv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6.svg"/><Relationship Id="rId3" Type="http://schemas.openxmlformats.org/officeDocument/2006/relationships/image" Target="../media/image21.svg"/><Relationship Id="rId7" Type="http://schemas.openxmlformats.org/officeDocument/2006/relationships/image" Target="../media/image54.sv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33.svg"/><Relationship Id="rId5" Type="http://schemas.openxmlformats.org/officeDocument/2006/relationships/image" Target="../media/image23.svg"/><Relationship Id="rId10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6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6.svg"/><Relationship Id="rId3" Type="http://schemas.openxmlformats.org/officeDocument/2006/relationships/image" Target="../media/image21.svg"/><Relationship Id="rId7" Type="http://schemas.openxmlformats.org/officeDocument/2006/relationships/image" Target="../media/image54.sv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33.svg"/><Relationship Id="rId5" Type="http://schemas.openxmlformats.org/officeDocument/2006/relationships/image" Target="../media/image23.svg"/><Relationship Id="rId10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6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6.svg"/><Relationship Id="rId3" Type="http://schemas.openxmlformats.org/officeDocument/2006/relationships/image" Target="../media/image21.svg"/><Relationship Id="rId7" Type="http://schemas.openxmlformats.org/officeDocument/2006/relationships/image" Target="../media/image54.sv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33.svg"/><Relationship Id="rId5" Type="http://schemas.openxmlformats.org/officeDocument/2006/relationships/image" Target="../media/image23.svg"/><Relationship Id="rId10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6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svg"/><Relationship Id="rId7" Type="http://schemas.openxmlformats.org/officeDocument/2006/relationships/image" Target="../media/image3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svg"/><Relationship Id="rId7" Type="http://schemas.openxmlformats.org/officeDocument/2006/relationships/image" Target="../media/image31.svg"/><Relationship Id="rId12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7.png"/><Relationship Id="rId5" Type="http://schemas.openxmlformats.org/officeDocument/2006/relationships/image" Target="../media/image43.sv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4.svg"/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2.svg"/><Relationship Id="rId5" Type="http://schemas.openxmlformats.org/officeDocument/2006/relationships/image" Target="../media/image23.sv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svg"/><Relationship Id="rId12" Type="http://schemas.openxmlformats.org/officeDocument/2006/relationships/image" Target="../media/image51.png"/><Relationship Id="rId2" Type="http://schemas.openxmlformats.org/officeDocument/2006/relationships/video" Target="../media/media1.mp4"/><Relationship Id="rId16" Type="http://schemas.openxmlformats.org/officeDocument/2006/relationships/image" Target="../media/image58.jpeg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11" Type="http://schemas.openxmlformats.org/officeDocument/2006/relationships/image" Target="../media/image38.svg"/><Relationship Id="rId5" Type="http://schemas.openxmlformats.org/officeDocument/2006/relationships/image" Target="../media/image2.svg"/><Relationship Id="rId15" Type="http://schemas.openxmlformats.org/officeDocument/2006/relationships/image" Target="../media/image54.sv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50.sv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svg"/><Relationship Id="rId12" Type="http://schemas.openxmlformats.org/officeDocument/2006/relationships/image" Target="../media/image59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0.png"/><Relationship Id="rId11" Type="http://schemas.openxmlformats.org/officeDocument/2006/relationships/image" Target="../media/image23.svg"/><Relationship Id="rId5" Type="http://schemas.openxmlformats.org/officeDocument/2006/relationships/image" Target="../media/image6.sv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svg"/><Relationship Id="rId12" Type="http://schemas.openxmlformats.org/officeDocument/2006/relationships/image" Target="../media/image66.jpe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62.png"/><Relationship Id="rId11" Type="http://schemas.openxmlformats.org/officeDocument/2006/relationships/image" Target="../media/image65.svg"/><Relationship Id="rId5" Type="http://schemas.openxmlformats.org/officeDocument/2006/relationships/image" Target="../media/image61.sv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2267834" y="0"/>
            <a:ext cx="6020166" cy="2714547"/>
          </a:xfrm>
          <a:custGeom>
            <a:avLst/>
            <a:gdLst/>
            <a:ahLst/>
            <a:cxnLst/>
            <a:rect l="l" t="t" r="r" b="b"/>
            <a:pathLst>
              <a:path w="6020166" h="2714547">
                <a:moveTo>
                  <a:pt x="0" y="2714547"/>
                </a:moveTo>
                <a:lnTo>
                  <a:pt x="6020166" y="2714547"/>
                </a:lnTo>
                <a:lnTo>
                  <a:pt x="6020166" y="0"/>
                </a:lnTo>
                <a:lnTo>
                  <a:pt x="0" y="0"/>
                </a:lnTo>
                <a:lnTo>
                  <a:pt x="0" y="27145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346277" y="7704836"/>
            <a:ext cx="7732172" cy="3106927"/>
          </a:xfrm>
          <a:custGeom>
            <a:avLst/>
            <a:gdLst/>
            <a:ahLst/>
            <a:cxnLst/>
            <a:rect l="l" t="t" r="r" b="b"/>
            <a:pathLst>
              <a:path w="7732172" h="3106927">
                <a:moveTo>
                  <a:pt x="7732173" y="0"/>
                </a:moveTo>
                <a:lnTo>
                  <a:pt x="0" y="0"/>
                </a:lnTo>
                <a:lnTo>
                  <a:pt x="0" y="3106928"/>
                </a:lnTo>
                <a:lnTo>
                  <a:pt x="7732173" y="3106928"/>
                </a:lnTo>
                <a:lnTo>
                  <a:pt x="773217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88165" y="-1044642"/>
            <a:ext cx="3001583" cy="3004662"/>
          </a:xfrm>
          <a:custGeom>
            <a:avLst/>
            <a:gdLst/>
            <a:ahLst/>
            <a:cxnLst/>
            <a:rect l="l" t="t" r="r" b="b"/>
            <a:pathLst>
              <a:path w="3001583" h="3004662">
                <a:moveTo>
                  <a:pt x="0" y="0"/>
                </a:moveTo>
                <a:lnTo>
                  <a:pt x="3001584" y="0"/>
                </a:lnTo>
                <a:lnTo>
                  <a:pt x="3001584" y="3004662"/>
                </a:lnTo>
                <a:lnTo>
                  <a:pt x="0" y="300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81251" y="7447116"/>
            <a:ext cx="3060897" cy="2992284"/>
          </a:xfrm>
          <a:custGeom>
            <a:avLst/>
            <a:gdLst/>
            <a:ahLst/>
            <a:cxnLst/>
            <a:rect l="l" t="t" r="r" b="b"/>
            <a:pathLst>
              <a:path w="3060897" h="2992284">
                <a:moveTo>
                  <a:pt x="0" y="0"/>
                </a:moveTo>
                <a:lnTo>
                  <a:pt x="3060898" y="0"/>
                </a:lnTo>
                <a:lnTo>
                  <a:pt x="3060898" y="2992284"/>
                </a:lnTo>
                <a:lnTo>
                  <a:pt x="0" y="29922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28851" y="7294716"/>
            <a:ext cx="3060897" cy="2992284"/>
          </a:xfrm>
          <a:custGeom>
            <a:avLst/>
            <a:gdLst/>
            <a:ahLst/>
            <a:cxnLst/>
            <a:rect l="l" t="t" r="r" b="b"/>
            <a:pathLst>
              <a:path w="3060897" h="2992284">
                <a:moveTo>
                  <a:pt x="0" y="0"/>
                </a:moveTo>
                <a:lnTo>
                  <a:pt x="3060898" y="0"/>
                </a:lnTo>
                <a:lnTo>
                  <a:pt x="3060898" y="2992284"/>
                </a:lnTo>
                <a:lnTo>
                  <a:pt x="0" y="29922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-700126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70306">
            <a:off x="14726548" y="1077050"/>
            <a:ext cx="1440796" cy="1464476"/>
          </a:xfrm>
          <a:custGeom>
            <a:avLst/>
            <a:gdLst/>
            <a:ahLst/>
            <a:cxnLst/>
            <a:rect l="l" t="t" r="r" b="b"/>
            <a:pathLst>
              <a:path w="1440796" h="1464476">
                <a:moveTo>
                  <a:pt x="0" y="0"/>
                </a:moveTo>
                <a:lnTo>
                  <a:pt x="1440795" y="0"/>
                </a:lnTo>
                <a:lnTo>
                  <a:pt x="1440795" y="1464476"/>
                </a:lnTo>
                <a:lnTo>
                  <a:pt x="0" y="14644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011291" y="7044578"/>
            <a:ext cx="8907036" cy="1529075"/>
            <a:chOff x="0" y="0"/>
            <a:chExt cx="11876048" cy="2038766"/>
          </a:xfrm>
        </p:grpSpPr>
        <p:grpSp>
          <p:nvGrpSpPr>
            <p:cNvPr id="10" name="Group 10"/>
            <p:cNvGrpSpPr/>
            <p:nvPr/>
          </p:nvGrpSpPr>
          <p:grpSpPr>
            <a:xfrm>
              <a:off x="125419" y="233786"/>
              <a:ext cx="11750629" cy="1804980"/>
              <a:chOff x="0" y="0"/>
              <a:chExt cx="2585408" cy="39713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585408" cy="397137"/>
              </a:xfrm>
              <a:custGeom>
                <a:avLst/>
                <a:gdLst/>
                <a:ahLst/>
                <a:cxnLst/>
                <a:rect l="l" t="t" r="r" b="b"/>
                <a:pathLst>
                  <a:path w="2585408" h="397137">
                    <a:moveTo>
                      <a:pt x="40222" y="0"/>
                    </a:moveTo>
                    <a:lnTo>
                      <a:pt x="2545186" y="0"/>
                    </a:lnTo>
                    <a:cubicBezTo>
                      <a:pt x="2567400" y="0"/>
                      <a:pt x="2585408" y="18008"/>
                      <a:pt x="2585408" y="40222"/>
                    </a:cubicBezTo>
                    <a:lnTo>
                      <a:pt x="2585408" y="356915"/>
                    </a:lnTo>
                    <a:cubicBezTo>
                      <a:pt x="2585408" y="379129"/>
                      <a:pt x="2567400" y="397137"/>
                      <a:pt x="2545186" y="397137"/>
                    </a:cubicBezTo>
                    <a:lnTo>
                      <a:pt x="40222" y="397137"/>
                    </a:lnTo>
                    <a:cubicBezTo>
                      <a:pt x="18008" y="397137"/>
                      <a:pt x="0" y="379129"/>
                      <a:pt x="0" y="356915"/>
                    </a:cubicBezTo>
                    <a:lnTo>
                      <a:pt x="0" y="40222"/>
                    </a:lnTo>
                    <a:cubicBezTo>
                      <a:pt x="0" y="18008"/>
                      <a:pt x="18008" y="0"/>
                      <a:pt x="40222" y="0"/>
                    </a:cubicBezTo>
                    <a:close/>
                  </a:path>
                </a:pathLst>
              </a:custGeom>
              <a:solidFill>
                <a:srgbClr val="A6A6A6">
                  <a:alpha val="34902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585408" cy="4352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1750629" cy="1804980"/>
              <a:chOff x="0" y="0"/>
              <a:chExt cx="2585408" cy="39713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585408" cy="397137"/>
              </a:xfrm>
              <a:custGeom>
                <a:avLst/>
                <a:gdLst/>
                <a:ahLst/>
                <a:cxnLst/>
                <a:rect l="l" t="t" r="r" b="b"/>
                <a:pathLst>
                  <a:path w="2585408" h="397137">
                    <a:moveTo>
                      <a:pt x="40222" y="0"/>
                    </a:moveTo>
                    <a:lnTo>
                      <a:pt x="2545186" y="0"/>
                    </a:lnTo>
                    <a:cubicBezTo>
                      <a:pt x="2567400" y="0"/>
                      <a:pt x="2585408" y="18008"/>
                      <a:pt x="2585408" y="40222"/>
                    </a:cubicBezTo>
                    <a:lnTo>
                      <a:pt x="2585408" y="356915"/>
                    </a:lnTo>
                    <a:cubicBezTo>
                      <a:pt x="2585408" y="379129"/>
                      <a:pt x="2567400" y="397137"/>
                      <a:pt x="2545186" y="397137"/>
                    </a:cubicBezTo>
                    <a:lnTo>
                      <a:pt x="40222" y="397137"/>
                    </a:lnTo>
                    <a:cubicBezTo>
                      <a:pt x="18008" y="397137"/>
                      <a:pt x="0" y="379129"/>
                      <a:pt x="0" y="356915"/>
                    </a:cubicBezTo>
                    <a:lnTo>
                      <a:pt x="0" y="40222"/>
                    </a:lnTo>
                    <a:cubicBezTo>
                      <a:pt x="0" y="18008"/>
                      <a:pt x="18008" y="0"/>
                      <a:pt x="402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2585408" cy="4352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26705" y="119769"/>
              <a:ext cx="11297218" cy="1565443"/>
              <a:chOff x="0" y="0"/>
              <a:chExt cx="2485647" cy="34443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85647" cy="344433"/>
              </a:xfrm>
              <a:custGeom>
                <a:avLst/>
                <a:gdLst/>
                <a:ahLst/>
                <a:cxnLst/>
                <a:rect l="l" t="t" r="r" b="b"/>
                <a:pathLst>
                  <a:path w="2485647" h="344433">
                    <a:moveTo>
                      <a:pt x="41836" y="0"/>
                    </a:moveTo>
                    <a:lnTo>
                      <a:pt x="2443811" y="0"/>
                    </a:lnTo>
                    <a:cubicBezTo>
                      <a:pt x="2466916" y="0"/>
                      <a:pt x="2485647" y="18731"/>
                      <a:pt x="2485647" y="41836"/>
                    </a:cubicBezTo>
                    <a:lnTo>
                      <a:pt x="2485647" y="302597"/>
                    </a:lnTo>
                    <a:cubicBezTo>
                      <a:pt x="2485647" y="325703"/>
                      <a:pt x="2466916" y="344433"/>
                      <a:pt x="2443811" y="344433"/>
                    </a:cubicBezTo>
                    <a:lnTo>
                      <a:pt x="41836" y="344433"/>
                    </a:lnTo>
                    <a:cubicBezTo>
                      <a:pt x="18731" y="344433"/>
                      <a:pt x="0" y="325703"/>
                      <a:pt x="0" y="302597"/>
                    </a:cubicBezTo>
                    <a:lnTo>
                      <a:pt x="0" y="41836"/>
                    </a:lnTo>
                    <a:cubicBezTo>
                      <a:pt x="0" y="18731"/>
                      <a:pt x="18731" y="0"/>
                      <a:pt x="41836" y="0"/>
                    </a:cubicBezTo>
                    <a:close/>
                  </a:path>
                </a:pathLst>
              </a:custGeom>
              <a:solidFill>
                <a:srgbClr val="F4DEC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2485647" cy="3825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9" name="Freeform 19"/>
          <p:cNvSpPr/>
          <p:nvPr/>
        </p:nvSpPr>
        <p:spPr>
          <a:xfrm>
            <a:off x="-641085" y="7166064"/>
            <a:ext cx="3138541" cy="2815176"/>
          </a:xfrm>
          <a:custGeom>
            <a:avLst/>
            <a:gdLst/>
            <a:ahLst/>
            <a:cxnLst/>
            <a:rect l="l" t="t" r="r" b="b"/>
            <a:pathLst>
              <a:path w="3138541" h="2815176">
                <a:moveTo>
                  <a:pt x="0" y="0"/>
                </a:moveTo>
                <a:lnTo>
                  <a:pt x="3138541" y="0"/>
                </a:lnTo>
                <a:lnTo>
                  <a:pt x="3138541" y="2815176"/>
                </a:lnTo>
                <a:lnTo>
                  <a:pt x="0" y="28151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1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793485" y="7013664"/>
            <a:ext cx="3138541" cy="2815176"/>
          </a:xfrm>
          <a:custGeom>
            <a:avLst/>
            <a:gdLst/>
            <a:ahLst/>
            <a:cxnLst/>
            <a:rect l="l" t="t" r="r" b="b"/>
            <a:pathLst>
              <a:path w="3138541" h="2815176">
                <a:moveTo>
                  <a:pt x="0" y="0"/>
                </a:moveTo>
                <a:lnTo>
                  <a:pt x="3138541" y="0"/>
                </a:lnTo>
                <a:lnTo>
                  <a:pt x="3138541" y="2815176"/>
                </a:lnTo>
                <a:lnTo>
                  <a:pt x="0" y="28151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814773" y="2150520"/>
            <a:ext cx="11300072" cy="449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43"/>
              </a:lnSpc>
            </a:pPr>
            <a:r>
              <a:rPr lang="en-US" sz="16302">
                <a:solidFill>
                  <a:srgbClr val="A94C1A"/>
                </a:solidFill>
                <a:latin typeface="Sunday"/>
              </a:rPr>
              <a:t>LAb</a:t>
            </a:r>
          </a:p>
          <a:p>
            <a:pPr algn="ctr">
              <a:lnSpc>
                <a:spcPts val="17443"/>
              </a:lnSpc>
            </a:pPr>
            <a:r>
              <a:rPr lang="en-US" sz="16302">
                <a:solidFill>
                  <a:srgbClr val="A94C1A"/>
                </a:solidFill>
                <a:latin typeface="Sunday"/>
              </a:rPr>
              <a:t>Project</a:t>
            </a:r>
          </a:p>
        </p:txBody>
      </p:sp>
      <p:sp>
        <p:nvSpPr>
          <p:cNvPr id="22" name="Freeform 22"/>
          <p:cNvSpPr/>
          <p:nvPr/>
        </p:nvSpPr>
        <p:spPr>
          <a:xfrm>
            <a:off x="627488" y="1418531"/>
            <a:ext cx="7561675" cy="8103907"/>
          </a:xfrm>
          <a:custGeom>
            <a:avLst/>
            <a:gdLst/>
            <a:ahLst/>
            <a:cxnLst/>
            <a:rect l="l" t="t" r="r" b="b"/>
            <a:pathLst>
              <a:path w="7561675" h="8103907">
                <a:moveTo>
                  <a:pt x="0" y="0"/>
                </a:moveTo>
                <a:lnTo>
                  <a:pt x="7561675" y="0"/>
                </a:lnTo>
                <a:lnTo>
                  <a:pt x="7561675" y="8103907"/>
                </a:lnTo>
                <a:lnTo>
                  <a:pt x="0" y="810390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418517" y="7389078"/>
            <a:ext cx="8092584" cy="66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4"/>
              </a:lnSpc>
            </a:pPr>
            <a:r>
              <a:rPr lang="en-US" sz="4677">
                <a:solidFill>
                  <a:srgbClr val="A94C1A"/>
                </a:solidFill>
                <a:latin typeface="Rosario"/>
              </a:rPr>
              <a:t>Submitted to: Syed Saqib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6598" y="2287343"/>
            <a:ext cx="16432702" cy="6290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2"/>
              </a:lnSpc>
            </a:pPr>
            <a:r>
              <a:rPr lang="en-US" sz="3712">
                <a:solidFill>
                  <a:srgbClr val="A94C1A"/>
                </a:solidFill>
                <a:latin typeface="Rosario Bold"/>
              </a:rPr>
              <a:t>Force Application</a:t>
            </a:r>
          </a:p>
          <a:p>
            <a:pPr marL="801550" lvl="1" indent="-400775" algn="l">
              <a:lnSpc>
                <a:spcPts val="3972"/>
              </a:lnSpc>
              <a:buFont typeface="Arial"/>
              <a:buChar char="•"/>
            </a:pPr>
            <a:r>
              <a:rPr lang="en-US" sz="3712">
                <a:solidFill>
                  <a:srgbClr val="A94C1A"/>
                </a:solidFill>
                <a:latin typeface="Rosario Bold"/>
              </a:rPr>
              <a:t>Objective: </a:t>
            </a:r>
            <a:r>
              <a:rPr lang="en-US" sz="3712">
                <a:solidFill>
                  <a:srgbClr val="A94C1A"/>
                </a:solidFill>
                <a:latin typeface="Rosario"/>
              </a:rPr>
              <a:t>Demonstrate the application of force using the hydraulic press.</a:t>
            </a:r>
          </a:p>
          <a:p>
            <a:pPr marL="801550" lvl="1" indent="-400775" algn="l">
              <a:lnSpc>
                <a:spcPts val="3972"/>
              </a:lnSpc>
              <a:buFont typeface="Arial"/>
              <a:buChar char="•"/>
            </a:pPr>
            <a:r>
              <a:rPr lang="en-US" sz="3712">
                <a:solidFill>
                  <a:srgbClr val="A94C1A"/>
                </a:solidFill>
                <a:latin typeface="Rosario Bold"/>
              </a:rPr>
              <a:t>Procedure:</a:t>
            </a:r>
          </a:p>
          <a:p>
            <a:pPr marL="1603100" lvl="2" indent="-534367" algn="l">
              <a:lnSpc>
                <a:spcPts val="3972"/>
              </a:lnSpc>
              <a:buAutoNum type="alphaLcPeriod"/>
            </a:pPr>
            <a:r>
              <a:rPr lang="en-US" sz="3712">
                <a:solidFill>
                  <a:srgbClr val="A94C1A"/>
                </a:solidFill>
                <a:latin typeface="Rosario"/>
              </a:rPr>
              <a:t>Prepare various objects of different materials and sizes to be tested.</a:t>
            </a:r>
          </a:p>
          <a:p>
            <a:pPr marL="1603100" lvl="2" indent="-534367" algn="l">
              <a:lnSpc>
                <a:spcPts val="3972"/>
              </a:lnSpc>
              <a:buAutoNum type="alphaLcPeriod"/>
            </a:pPr>
            <a:r>
              <a:rPr lang="en-US" sz="3712">
                <a:solidFill>
                  <a:srgbClr val="A94C1A"/>
                </a:solidFill>
                <a:latin typeface="Rosario"/>
              </a:rPr>
              <a:t>Place one object at a time on the lower jaw of the hydraulic press.</a:t>
            </a:r>
          </a:p>
          <a:p>
            <a:pPr marL="1603100" lvl="2" indent="-534367" algn="l">
              <a:lnSpc>
                <a:spcPts val="3972"/>
              </a:lnSpc>
              <a:buAutoNum type="alphaLcPeriod"/>
            </a:pPr>
            <a:r>
              <a:rPr lang="en-US" sz="3712">
                <a:solidFill>
                  <a:srgbClr val="A94C1A"/>
                </a:solidFill>
                <a:latin typeface="Rosario"/>
              </a:rPr>
              <a:t>Activate the hydraulic jack by pushing the lever, applying force to the object.</a:t>
            </a:r>
          </a:p>
          <a:p>
            <a:pPr marL="1603100" lvl="2" indent="-534367" algn="l">
              <a:lnSpc>
                <a:spcPts val="3972"/>
              </a:lnSpc>
              <a:buAutoNum type="alphaLcPeriod"/>
            </a:pPr>
            <a:r>
              <a:rPr lang="en-US" sz="3712">
                <a:solidFill>
                  <a:srgbClr val="A94C1A"/>
                </a:solidFill>
                <a:latin typeface="Rosario"/>
              </a:rPr>
              <a:t>Observe and record the effects of force on the object, such as compression or deformation.</a:t>
            </a:r>
          </a:p>
          <a:p>
            <a:pPr marL="1603100" lvl="2" indent="-534367" algn="l">
              <a:lnSpc>
                <a:spcPts val="3972"/>
              </a:lnSpc>
              <a:buAutoNum type="alphaLcPeriod"/>
            </a:pPr>
            <a:r>
              <a:rPr lang="en-US" sz="3712">
                <a:solidFill>
                  <a:srgbClr val="A94C1A"/>
                </a:solidFill>
                <a:latin typeface="Rosario"/>
              </a:rPr>
              <a:t>Repeat the process with different objects to compare the results.</a:t>
            </a:r>
          </a:p>
          <a:p>
            <a:pPr marL="801550" lvl="1" indent="-400775" algn="l">
              <a:lnSpc>
                <a:spcPts val="3972"/>
              </a:lnSpc>
              <a:buFont typeface="Arial"/>
              <a:buChar char="•"/>
            </a:pPr>
            <a:r>
              <a:rPr lang="en-US" sz="3712">
                <a:solidFill>
                  <a:srgbClr val="A94C1A"/>
                </a:solidFill>
                <a:latin typeface="Rosario Bold"/>
              </a:rPr>
              <a:t>Expected Results: </a:t>
            </a:r>
            <a:r>
              <a:rPr lang="en-US" sz="3712">
                <a:solidFill>
                  <a:srgbClr val="A94C1A"/>
                </a:solidFill>
                <a:latin typeface="Rosario"/>
              </a:rPr>
              <a:t>The hydraulic press will exert force on the objects, causing compression or deformation depending on their properties.</a:t>
            </a:r>
          </a:p>
          <a:p>
            <a:pPr algn="l">
              <a:lnSpc>
                <a:spcPts val="2744"/>
              </a:lnSpc>
            </a:pPr>
            <a:endParaRPr lang="en-US" sz="3712">
              <a:solidFill>
                <a:srgbClr val="A94C1A"/>
              </a:solidFill>
              <a:latin typeface="Rosario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06594" y="-396509"/>
            <a:ext cx="2670589" cy="2617177"/>
          </a:xfrm>
          <a:custGeom>
            <a:avLst/>
            <a:gdLst/>
            <a:ahLst/>
            <a:cxnLst/>
            <a:rect l="l" t="t" r="r" b="b"/>
            <a:pathLst>
              <a:path w="2670589" h="2617177">
                <a:moveTo>
                  <a:pt x="0" y="0"/>
                </a:moveTo>
                <a:lnTo>
                  <a:pt x="2670588" y="0"/>
                </a:lnTo>
                <a:lnTo>
                  <a:pt x="2670588" y="2617177"/>
                </a:lnTo>
                <a:lnTo>
                  <a:pt x="0" y="2617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92608" y="8520852"/>
            <a:ext cx="4395392" cy="1766148"/>
          </a:xfrm>
          <a:custGeom>
            <a:avLst/>
            <a:gdLst/>
            <a:ahLst/>
            <a:cxnLst/>
            <a:rect l="l" t="t" r="r" b="b"/>
            <a:pathLst>
              <a:path w="4395392" h="1766148">
                <a:moveTo>
                  <a:pt x="0" y="0"/>
                </a:moveTo>
                <a:lnTo>
                  <a:pt x="4395392" y="0"/>
                </a:lnTo>
                <a:lnTo>
                  <a:pt x="4395392" y="1766148"/>
                </a:lnTo>
                <a:lnTo>
                  <a:pt x="0" y="17661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493562" y="699916"/>
            <a:ext cx="2716495" cy="2436614"/>
          </a:xfrm>
          <a:custGeom>
            <a:avLst/>
            <a:gdLst/>
            <a:ahLst/>
            <a:cxnLst/>
            <a:rect l="l" t="t" r="r" b="b"/>
            <a:pathLst>
              <a:path w="2716495" h="2436614">
                <a:moveTo>
                  <a:pt x="0" y="0"/>
                </a:moveTo>
                <a:lnTo>
                  <a:pt x="2716495" y="0"/>
                </a:lnTo>
                <a:lnTo>
                  <a:pt x="2716495" y="2436613"/>
                </a:lnTo>
                <a:lnTo>
                  <a:pt x="0" y="24366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59068" y="9258300"/>
            <a:ext cx="3226554" cy="2796920"/>
          </a:xfrm>
          <a:custGeom>
            <a:avLst/>
            <a:gdLst/>
            <a:ahLst/>
            <a:cxnLst/>
            <a:rect l="l" t="t" r="r" b="b"/>
            <a:pathLst>
              <a:path w="3226554" h="2796920">
                <a:moveTo>
                  <a:pt x="0" y="0"/>
                </a:moveTo>
                <a:lnTo>
                  <a:pt x="3226555" y="0"/>
                </a:lnTo>
                <a:lnTo>
                  <a:pt x="3226555" y="2796920"/>
                </a:lnTo>
                <a:lnTo>
                  <a:pt x="0" y="27969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>
          <a:xfrm>
            <a:off x="9042949" y="0"/>
            <a:ext cx="2255440" cy="267128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82410" y="806996"/>
            <a:ext cx="7661590" cy="111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79"/>
              </a:lnSpc>
            </a:pPr>
            <a:r>
              <a:rPr lang="en-US" sz="8018">
                <a:solidFill>
                  <a:srgbClr val="A94C1A"/>
                </a:solidFill>
                <a:latin typeface="Sunday"/>
              </a:rPr>
              <a:t>Experiment#2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4909652" y="0"/>
            <a:ext cx="3378348" cy="1523328"/>
          </a:xfrm>
          <a:custGeom>
            <a:avLst/>
            <a:gdLst/>
            <a:ahLst/>
            <a:cxnLst/>
            <a:rect l="l" t="t" r="r" b="b"/>
            <a:pathLst>
              <a:path w="3378348" h="1523328">
                <a:moveTo>
                  <a:pt x="0" y="1523328"/>
                </a:moveTo>
                <a:lnTo>
                  <a:pt x="3378348" y="1523328"/>
                </a:lnTo>
                <a:lnTo>
                  <a:pt x="3378348" y="0"/>
                </a:lnTo>
                <a:lnTo>
                  <a:pt x="0" y="0"/>
                </a:lnTo>
                <a:lnTo>
                  <a:pt x="0" y="15233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8929132"/>
            <a:ext cx="3482853" cy="1570450"/>
          </a:xfrm>
          <a:custGeom>
            <a:avLst/>
            <a:gdLst/>
            <a:ahLst/>
            <a:cxnLst/>
            <a:rect l="l" t="t" r="r" b="b"/>
            <a:pathLst>
              <a:path w="3482853" h="1570450">
                <a:moveTo>
                  <a:pt x="3482853" y="0"/>
                </a:moveTo>
                <a:lnTo>
                  <a:pt x="0" y="0"/>
                </a:lnTo>
                <a:lnTo>
                  <a:pt x="0" y="1570450"/>
                </a:lnTo>
                <a:lnTo>
                  <a:pt x="3482853" y="1570450"/>
                </a:lnTo>
                <a:lnTo>
                  <a:pt x="34828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72729" y="8865417"/>
            <a:ext cx="3359117" cy="848940"/>
          </a:xfrm>
          <a:custGeom>
            <a:avLst/>
            <a:gdLst/>
            <a:ahLst/>
            <a:cxnLst/>
            <a:rect l="l" t="t" r="r" b="b"/>
            <a:pathLst>
              <a:path w="3359117" h="848940">
                <a:moveTo>
                  <a:pt x="0" y="0"/>
                </a:moveTo>
                <a:lnTo>
                  <a:pt x="3359117" y="0"/>
                </a:lnTo>
                <a:lnTo>
                  <a:pt x="3359117" y="848940"/>
                </a:lnTo>
                <a:lnTo>
                  <a:pt x="0" y="848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76737" y="1028700"/>
            <a:ext cx="2348738" cy="2296089"/>
          </a:xfrm>
          <a:custGeom>
            <a:avLst/>
            <a:gdLst/>
            <a:ahLst/>
            <a:cxnLst/>
            <a:rect l="l" t="t" r="r" b="b"/>
            <a:pathLst>
              <a:path w="2348738" h="2296089">
                <a:moveTo>
                  <a:pt x="0" y="0"/>
                </a:moveTo>
                <a:lnTo>
                  <a:pt x="2348738" y="0"/>
                </a:lnTo>
                <a:lnTo>
                  <a:pt x="2348738" y="2296089"/>
                </a:lnTo>
                <a:lnTo>
                  <a:pt x="0" y="22960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09661" y="153171"/>
            <a:ext cx="2716495" cy="2436614"/>
          </a:xfrm>
          <a:custGeom>
            <a:avLst/>
            <a:gdLst/>
            <a:ahLst/>
            <a:cxnLst/>
            <a:rect l="l" t="t" r="r" b="b"/>
            <a:pathLst>
              <a:path w="2716495" h="2436614">
                <a:moveTo>
                  <a:pt x="0" y="0"/>
                </a:moveTo>
                <a:lnTo>
                  <a:pt x="2716495" y="0"/>
                </a:lnTo>
                <a:lnTo>
                  <a:pt x="2716495" y="2436613"/>
                </a:lnTo>
                <a:lnTo>
                  <a:pt x="0" y="24366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828990" y="8784669"/>
            <a:ext cx="3001583" cy="3004662"/>
          </a:xfrm>
          <a:custGeom>
            <a:avLst/>
            <a:gdLst/>
            <a:ahLst/>
            <a:cxnLst/>
            <a:rect l="l" t="t" r="r" b="b"/>
            <a:pathLst>
              <a:path w="3001583" h="3004662">
                <a:moveTo>
                  <a:pt x="3001583" y="3004662"/>
                </a:moveTo>
                <a:lnTo>
                  <a:pt x="0" y="3004662"/>
                </a:lnTo>
                <a:lnTo>
                  <a:pt x="0" y="0"/>
                </a:lnTo>
                <a:lnTo>
                  <a:pt x="3001583" y="0"/>
                </a:lnTo>
                <a:lnTo>
                  <a:pt x="3001583" y="300466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9782" y="875964"/>
            <a:ext cx="13412159" cy="1997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8"/>
              </a:lnSpc>
            </a:pPr>
            <a:r>
              <a:rPr lang="en-US" sz="7288">
                <a:solidFill>
                  <a:srgbClr val="A94C1A"/>
                </a:solidFill>
                <a:latin typeface="Sunday"/>
              </a:rPr>
              <a:t>ADVANTAGES OF HYDRUALIC SYSTEMS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1813" y="3258114"/>
            <a:ext cx="16248459" cy="5949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0788" lvl="1" indent="-340394" algn="just">
              <a:lnSpc>
                <a:spcPts val="4414"/>
              </a:lnSpc>
              <a:buFont typeface="Arial"/>
              <a:buChar char="•"/>
            </a:pPr>
            <a:r>
              <a:rPr lang="en-US" sz="3153">
                <a:solidFill>
                  <a:srgbClr val="A94C1A"/>
                </a:solidFill>
                <a:latin typeface="Canva Sans Bold"/>
              </a:rPr>
              <a:t>High force generation:</a:t>
            </a:r>
            <a:r>
              <a:rPr lang="en-US" sz="3153">
                <a:solidFill>
                  <a:srgbClr val="A94C1A"/>
                </a:solidFill>
                <a:latin typeface="Canva Sans"/>
              </a:rPr>
              <a:t> Hydraulic systems can generate significant force with relatively small input forces, making them suitable for heavy-duty applications.</a:t>
            </a:r>
          </a:p>
          <a:p>
            <a:pPr marL="680788" lvl="1" indent="-340394" algn="just">
              <a:lnSpc>
                <a:spcPts val="4414"/>
              </a:lnSpc>
              <a:buFont typeface="Arial"/>
              <a:buChar char="•"/>
            </a:pPr>
            <a:r>
              <a:rPr lang="en-US" sz="3153">
                <a:solidFill>
                  <a:srgbClr val="A94C1A"/>
                </a:solidFill>
                <a:latin typeface="Canva Sans Bold"/>
              </a:rPr>
              <a:t>Smooth operation: </a:t>
            </a:r>
            <a:r>
              <a:rPr lang="en-US" sz="3153">
                <a:solidFill>
                  <a:srgbClr val="A94C1A"/>
                </a:solidFill>
                <a:latin typeface="Canva Sans"/>
              </a:rPr>
              <a:t>The fluid-based nature of hydraulic systems allows for smooth and precise control of force and motion.</a:t>
            </a:r>
          </a:p>
          <a:p>
            <a:pPr marL="680788" lvl="1" indent="-340394" algn="just">
              <a:lnSpc>
                <a:spcPts val="4414"/>
              </a:lnSpc>
              <a:buFont typeface="Arial"/>
              <a:buChar char="•"/>
            </a:pPr>
            <a:r>
              <a:rPr lang="en-US" sz="3153">
                <a:solidFill>
                  <a:srgbClr val="A94C1A"/>
                </a:solidFill>
                <a:latin typeface="Canva Sans Bold"/>
              </a:rPr>
              <a:t>Precise control: </a:t>
            </a:r>
            <a:r>
              <a:rPr lang="en-US" sz="3153">
                <a:solidFill>
                  <a:srgbClr val="A94C1A"/>
                </a:solidFill>
                <a:latin typeface="Canva Sans"/>
              </a:rPr>
              <a:t>Hydraulic systems offer precise control over force, speed, and position, enabling accurate and consistent performance.</a:t>
            </a:r>
          </a:p>
          <a:p>
            <a:pPr marL="680788" lvl="1" indent="-340394" algn="just">
              <a:lnSpc>
                <a:spcPts val="4414"/>
              </a:lnSpc>
              <a:buFont typeface="Arial"/>
              <a:buChar char="•"/>
            </a:pPr>
            <a:r>
              <a:rPr lang="en-US" sz="3153">
                <a:solidFill>
                  <a:srgbClr val="A94C1A"/>
                </a:solidFill>
                <a:latin typeface="Canva Sans Bold"/>
              </a:rPr>
              <a:t>Versatility: </a:t>
            </a:r>
            <a:r>
              <a:rPr lang="en-US" sz="3153">
                <a:solidFill>
                  <a:srgbClr val="A94C1A"/>
                </a:solidFill>
                <a:latin typeface="Canva Sans"/>
              </a:rPr>
              <a:t>Hydraulic systems can be adapted for various applications, including lifting, pressing, bending, and shaping operations.</a:t>
            </a:r>
          </a:p>
          <a:p>
            <a:pPr marL="680788" lvl="1" indent="-340394" algn="just">
              <a:lnSpc>
                <a:spcPts val="4414"/>
              </a:lnSpc>
              <a:buFont typeface="Arial"/>
              <a:buChar char="•"/>
            </a:pPr>
            <a:r>
              <a:rPr lang="en-US" sz="3153">
                <a:solidFill>
                  <a:srgbClr val="A94C1A"/>
                </a:solidFill>
                <a:latin typeface="Canva Sans Bold"/>
              </a:rPr>
              <a:t>Safety: </a:t>
            </a:r>
            <a:r>
              <a:rPr lang="en-US" sz="3153">
                <a:solidFill>
                  <a:srgbClr val="A94C1A"/>
                </a:solidFill>
                <a:latin typeface="Canva Sans"/>
              </a:rPr>
              <a:t>Hydraulic systems can incorporate safety features such as pressure relief valves and overload protection, enhancing operational safety.</a:t>
            </a:r>
          </a:p>
          <a:p>
            <a:pPr algn="just">
              <a:lnSpc>
                <a:spcPts val="3381"/>
              </a:lnSpc>
            </a:pPr>
            <a:endParaRPr lang="en-US" sz="3153">
              <a:solidFill>
                <a:srgbClr val="A94C1A"/>
              </a:solidFill>
              <a:latin typeface="Canva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4909652" y="0"/>
            <a:ext cx="3378348" cy="1523328"/>
          </a:xfrm>
          <a:custGeom>
            <a:avLst/>
            <a:gdLst/>
            <a:ahLst/>
            <a:cxnLst/>
            <a:rect l="l" t="t" r="r" b="b"/>
            <a:pathLst>
              <a:path w="3378348" h="1523328">
                <a:moveTo>
                  <a:pt x="0" y="1523328"/>
                </a:moveTo>
                <a:lnTo>
                  <a:pt x="3378348" y="1523328"/>
                </a:lnTo>
                <a:lnTo>
                  <a:pt x="3378348" y="0"/>
                </a:lnTo>
                <a:lnTo>
                  <a:pt x="0" y="0"/>
                </a:lnTo>
                <a:lnTo>
                  <a:pt x="0" y="15233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8929132"/>
            <a:ext cx="3482853" cy="1570450"/>
          </a:xfrm>
          <a:custGeom>
            <a:avLst/>
            <a:gdLst/>
            <a:ahLst/>
            <a:cxnLst/>
            <a:rect l="l" t="t" r="r" b="b"/>
            <a:pathLst>
              <a:path w="3482853" h="1570450">
                <a:moveTo>
                  <a:pt x="3482853" y="0"/>
                </a:moveTo>
                <a:lnTo>
                  <a:pt x="0" y="0"/>
                </a:lnTo>
                <a:lnTo>
                  <a:pt x="0" y="1570450"/>
                </a:lnTo>
                <a:lnTo>
                  <a:pt x="3482853" y="1570450"/>
                </a:lnTo>
                <a:lnTo>
                  <a:pt x="34828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72729" y="8865417"/>
            <a:ext cx="3359117" cy="848940"/>
          </a:xfrm>
          <a:custGeom>
            <a:avLst/>
            <a:gdLst/>
            <a:ahLst/>
            <a:cxnLst/>
            <a:rect l="l" t="t" r="r" b="b"/>
            <a:pathLst>
              <a:path w="3359117" h="848940">
                <a:moveTo>
                  <a:pt x="0" y="0"/>
                </a:moveTo>
                <a:lnTo>
                  <a:pt x="3359117" y="0"/>
                </a:lnTo>
                <a:lnTo>
                  <a:pt x="3359117" y="848940"/>
                </a:lnTo>
                <a:lnTo>
                  <a:pt x="0" y="848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76737" y="1028700"/>
            <a:ext cx="2348738" cy="2296089"/>
          </a:xfrm>
          <a:custGeom>
            <a:avLst/>
            <a:gdLst/>
            <a:ahLst/>
            <a:cxnLst/>
            <a:rect l="l" t="t" r="r" b="b"/>
            <a:pathLst>
              <a:path w="2348738" h="2296089">
                <a:moveTo>
                  <a:pt x="0" y="0"/>
                </a:moveTo>
                <a:lnTo>
                  <a:pt x="2348738" y="0"/>
                </a:lnTo>
                <a:lnTo>
                  <a:pt x="2348738" y="2296089"/>
                </a:lnTo>
                <a:lnTo>
                  <a:pt x="0" y="22960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09661" y="153171"/>
            <a:ext cx="2716495" cy="2436614"/>
          </a:xfrm>
          <a:custGeom>
            <a:avLst/>
            <a:gdLst/>
            <a:ahLst/>
            <a:cxnLst/>
            <a:rect l="l" t="t" r="r" b="b"/>
            <a:pathLst>
              <a:path w="2716495" h="2436614">
                <a:moveTo>
                  <a:pt x="0" y="0"/>
                </a:moveTo>
                <a:lnTo>
                  <a:pt x="2716495" y="0"/>
                </a:lnTo>
                <a:lnTo>
                  <a:pt x="2716495" y="2436613"/>
                </a:lnTo>
                <a:lnTo>
                  <a:pt x="0" y="24366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828990" y="8784669"/>
            <a:ext cx="3001583" cy="3004662"/>
          </a:xfrm>
          <a:custGeom>
            <a:avLst/>
            <a:gdLst/>
            <a:ahLst/>
            <a:cxnLst/>
            <a:rect l="l" t="t" r="r" b="b"/>
            <a:pathLst>
              <a:path w="3001583" h="3004662">
                <a:moveTo>
                  <a:pt x="3001583" y="3004662"/>
                </a:moveTo>
                <a:lnTo>
                  <a:pt x="0" y="3004662"/>
                </a:lnTo>
                <a:lnTo>
                  <a:pt x="0" y="0"/>
                </a:lnTo>
                <a:lnTo>
                  <a:pt x="3001583" y="0"/>
                </a:lnTo>
                <a:lnTo>
                  <a:pt x="3001583" y="300466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9782" y="875964"/>
            <a:ext cx="13412159" cy="1997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8"/>
              </a:lnSpc>
            </a:pPr>
            <a:r>
              <a:rPr lang="en-US" sz="7288">
                <a:solidFill>
                  <a:srgbClr val="A94C1A"/>
                </a:solidFill>
                <a:latin typeface="Sunday"/>
              </a:rPr>
              <a:t>DISADVANTAGES OF HYDRUALIC SYSTEMS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1813" y="3162864"/>
            <a:ext cx="16248459" cy="5836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600" lvl="1" indent="-318800" algn="just">
              <a:lnSpc>
                <a:spcPts val="4134"/>
              </a:lnSpc>
              <a:buFont typeface="Arial"/>
              <a:buChar char="•"/>
            </a:pPr>
            <a:r>
              <a:rPr lang="en-US" sz="2953">
                <a:solidFill>
                  <a:srgbClr val="A94C1A"/>
                </a:solidFill>
                <a:latin typeface="Canva Sans Bold"/>
              </a:rPr>
              <a:t>Potential leaks: </a:t>
            </a:r>
            <a:r>
              <a:rPr lang="en-US" sz="2953">
                <a:solidFill>
                  <a:srgbClr val="A94C1A"/>
                </a:solidFill>
                <a:latin typeface="Canva Sans"/>
              </a:rPr>
              <a:t>Hydraulic systems may experience leaks due to wear and tear or seal failures, leading to fluid loss and decreased efficiency.</a:t>
            </a:r>
          </a:p>
          <a:p>
            <a:pPr marL="637600" lvl="1" indent="-318800" algn="just">
              <a:lnSpc>
                <a:spcPts val="4134"/>
              </a:lnSpc>
              <a:buFont typeface="Arial"/>
              <a:buChar char="•"/>
            </a:pPr>
            <a:r>
              <a:rPr lang="en-US" sz="2953">
                <a:solidFill>
                  <a:srgbClr val="A94C1A"/>
                </a:solidFill>
                <a:latin typeface="Canva Sans Bold"/>
              </a:rPr>
              <a:t>Maintenance requirements:</a:t>
            </a:r>
            <a:r>
              <a:rPr lang="en-US" sz="2953">
                <a:solidFill>
                  <a:srgbClr val="A94C1A"/>
                </a:solidFill>
                <a:latin typeface="Canva Sans"/>
              </a:rPr>
              <a:t> Hydraulic systems require regular maintenance, including fluid checks, filter replacements, and seal inspections, to ensure optimal performance and prevent breakdowns.</a:t>
            </a:r>
          </a:p>
          <a:p>
            <a:pPr marL="637600" lvl="1" indent="-318800" algn="just">
              <a:lnSpc>
                <a:spcPts val="4134"/>
              </a:lnSpc>
              <a:buFont typeface="Arial"/>
              <a:buChar char="•"/>
            </a:pPr>
            <a:r>
              <a:rPr lang="en-US" sz="2953">
                <a:solidFill>
                  <a:srgbClr val="A94C1A"/>
                </a:solidFill>
                <a:latin typeface="Canva Sans Bold"/>
              </a:rPr>
              <a:t>Cost:</a:t>
            </a:r>
            <a:r>
              <a:rPr lang="en-US" sz="2953">
                <a:solidFill>
                  <a:srgbClr val="A94C1A"/>
                </a:solidFill>
                <a:latin typeface="Canva Sans"/>
              </a:rPr>
              <a:t> Hydraulic systems can be expensive to install and maintain, including the cost of hydraulic fluid, replacement parts, and labor.</a:t>
            </a:r>
          </a:p>
          <a:p>
            <a:pPr marL="637600" lvl="1" indent="-318800" algn="just">
              <a:lnSpc>
                <a:spcPts val="4134"/>
              </a:lnSpc>
              <a:buFont typeface="Arial"/>
              <a:buChar char="•"/>
            </a:pPr>
            <a:r>
              <a:rPr lang="en-US" sz="2953">
                <a:solidFill>
                  <a:srgbClr val="A94C1A"/>
                </a:solidFill>
                <a:latin typeface="Canva Sans Bold"/>
              </a:rPr>
              <a:t>Complexity:</a:t>
            </a:r>
            <a:r>
              <a:rPr lang="en-US" sz="2953">
                <a:solidFill>
                  <a:srgbClr val="A94C1A"/>
                </a:solidFill>
                <a:latin typeface="Canva Sans"/>
              </a:rPr>
              <a:t> Hydraulic systems involve complex components and mechanisms, requiring specialized knowledge for design, installation, and troubleshooting.</a:t>
            </a:r>
          </a:p>
          <a:p>
            <a:pPr marL="637600" lvl="1" indent="-318800" algn="just">
              <a:lnSpc>
                <a:spcPts val="4134"/>
              </a:lnSpc>
              <a:buFont typeface="Arial"/>
              <a:buChar char="•"/>
            </a:pPr>
            <a:r>
              <a:rPr lang="en-US" sz="2953">
                <a:solidFill>
                  <a:srgbClr val="A94C1A"/>
                </a:solidFill>
                <a:latin typeface="Canva Sans Bold"/>
              </a:rPr>
              <a:t>Environmental impact:</a:t>
            </a:r>
            <a:r>
              <a:rPr lang="en-US" sz="2953">
                <a:solidFill>
                  <a:srgbClr val="A94C1A"/>
                </a:solidFill>
                <a:latin typeface="Canva Sans"/>
              </a:rPr>
              <a:t> Hydraulic fluid leakage can pose environmental hazards if not properly managed, leading to soil or water contamination.</a:t>
            </a:r>
          </a:p>
          <a:p>
            <a:pPr algn="just">
              <a:lnSpc>
                <a:spcPts val="441"/>
              </a:lnSpc>
            </a:pPr>
            <a:endParaRPr lang="en-US" sz="2953">
              <a:solidFill>
                <a:srgbClr val="A94C1A"/>
              </a:solidFill>
              <a:latin typeface="Canva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4909652" y="0"/>
            <a:ext cx="3378348" cy="1523328"/>
          </a:xfrm>
          <a:custGeom>
            <a:avLst/>
            <a:gdLst/>
            <a:ahLst/>
            <a:cxnLst/>
            <a:rect l="l" t="t" r="r" b="b"/>
            <a:pathLst>
              <a:path w="3378348" h="1523328">
                <a:moveTo>
                  <a:pt x="0" y="1523328"/>
                </a:moveTo>
                <a:lnTo>
                  <a:pt x="3378348" y="1523328"/>
                </a:lnTo>
                <a:lnTo>
                  <a:pt x="3378348" y="0"/>
                </a:lnTo>
                <a:lnTo>
                  <a:pt x="0" y="0"/>
                </a:lnTo>
                <a:lnTo>
                  <a:pt x="0" y="15233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8929132"/>
            <a:ext cx="3482853" cy="1570450"/>
          </a:xfrm>
          <a:custGeom>
            <a:avLst/>
            <a:gdLst/>
            <a:ahLst/>
            <a:cxnLst/>
            <a:rect l="l" t="t" r="r" b="b"/>
            <a:pathLst>
              <a:path w="3482853" h="1570450">
                <a:moveTo>
                  <a:pt x="3482853" y="0"/>
                </a:moveTo>
                <a:lnTo>
                  <a:pt x="0" y="0"/>
                </a:lnTo>
                <a:lnTo>
                  <a:pt x="0" y="1570450"/>
                </a:lnTo>
                <a:lnTo>
                  <a:pt x="3482853" y="1570450"/>
                </a:lnTo>
                <a:lnTo>
                  <a:pt x="34828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72729" y="8865417"/>
            <a:ext cx="3359117" cy="848940"/>
          </a:xfrm>
          <a:custGeom>
            <a:avLst/>
            <a:gdLst/>
            <a:ahLst/>
            <a:cxnLst/>
            <a:rect l="l" t="t" r="r" b="b"/>
            <a:pathLst>
              <a:path w="3359117" h="848940">
                <a:moveTo>
                  <a:pt x="0" y="0"/>
                </a:moveTo>
                <a:lnTo>
                  <a:pt x="3359117" y="0"/>
                </a:lnTo>
                <a:lnTo>
                  <a:pt x="3359117" y="848940"/>
                </a:lnTo>
                <a:lnTo>
                  <a:pt x="0" y="848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76737" y="1028700"/>
            <a:ext cx="2348738" cy="2296089"/>
          </a:xfrm>
          <a:custGeom>
            <a:avLst/>
            <a:gdLst/>
            <a:ahLst/>
            <a:cxnLst/>
            <a:rect l="l" t="t" r="r" b="b"/>
            <a:pathLst>
              <a:path w="2348738" h="2296089">
                <a:moveTo>
                  <a:pt x="0" y="0"/>
                </a:moveTo>
                <a:lnTo>
                  <a:pt x="2348738" y="0"/>
                </a:lnTo>
                <a:lnTo>
                  <a:pt x="2348738" y="2296089"/>
                </a:lnTo>
                <a:lnTo>
                  <a:pt x="0" y="22960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09661" y="153171"/>
            <a:ext cx="2716495" cy="2436614"/>
          </a:xfrm>
          <a:custGeom>
            <a:avLst/>
            <a:gdLst/>
            <a:ahLst/>
            <a:cxnLst/>
            <a:rect l="l" t="t" r="r" b="b"/>
            <a:pathLst>
              <a:path w="2716495" h="2436614">
                <a:moveTo>
                  <a:pt x="0" y="0"/>
                </a:moveTo>
                <a:lnTo>
                  <a:pt x="2716495" y="0"/>
                </a:lnTo>
                <a:lnTo>
                  <a:pt x="2716495" y="2436613"/>
                </a:lnTo>
                <a:lnTo>
                  <a:pt x="0" y="24366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828990" y="8784669"/>
            <a:ext cx="3001583" cy="3004662"/>
          </a:xfrm>
          <a:custGeom>
            <a:avLst/>
            <a:gdLst/>
            <a:ahLst/>
            <a:cxnLst/>
            <a:rect l="l" t="t" r="r" b="b"/>
            <a:pathLst>
              <a:path w="3001583" h="3004662">
                <a:moveTo>
                  <a:pt x="3001583" y="3004662"/>
                </a:moveTo>
                <a:lnTo>
                  <a:pt x="0" y="3004662"/>
                </a:lnTo>
                <a:lnTo>
                  <a:pt x="0" y="0"/>
                </a:lnTo>
                <a:lnTo>
                  <a:pt x="3001583" y="0"/>
                </a:lnTo>
                <a:lnTo>
                  <a:pt x="3001583" y="300466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54895" y="1162050"/>
            <a:ext cx="16578209" cy="151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64"/>
              </a:lnSpc>
            </a:pPr>
            <a:r>
              <a:rPr lang="en-US" sz="10808">
                <a:solidFill>
                  <a:srgbClr val="A94C1A"/>
                </a:solidFill>
                <a:latin typeface="Sunday"/>
              </a:rPr>
              <a:t>CONCLUSION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33579" y="3447551"/>
            <a:ext cx="14804566" cy="4412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7"/>
              </a:lnSpc>
            </a:pPr>
            <a:r>
              <a:rPr lang="en-US" sz="3576">
                <a:solidFill>
                  <a:srgbClr val="A94C1A"/>
                </a:solidFill>
                <a:latin typeface="Canva Sans"/>
              </a:rPr>
              <a:t>In summary, our study of hydraulic systems through the construction and analysis of the hydraulic press has provided valuable insights into their operation and applications. Through hands-on experimentation, we've observed the relationship between force, pressure, and fluid mechanics. This project enhances our understanding of hydraulic technology and its significance in engineering.</a:t>
            </a: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2267834" y="0"/>
            <a:ext cx="6020166" cy="2714547"/>
          </a:xfrm>
          <a:custGeom>
            <a:avLst/>
            <a:gdLst/>
            <a:ahLst/>
            <a:cxnLst/>
            <a:rect l="l" t="t" r="r" b="b"/>
            <a:pathLst>
              <a:path w="6020166" h="2714547">
                <a:moveTo>
                  <a:pt x="0" y="2714547"/>
                </a:moveTo>
                <a:lnTo>
                  <a:pt x="6020166" y="2714547"/>
                </a:lnTo>
                <a:lnTo>
                  <a:pt x="6020166" y="0"/>
                </a:lnTo>
                <a:lnTo>
                  <a:pt x="0" y="0"/>
                </a:lnTo>
                <a:lnTo>
                  <a:pt x="0" y="27145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346277" y="7704836"/>
            <a:ext cx="7732172" cy="3106927"/>
          </a:xfrm>
          <a:custGeom>
            <a:avLst/>
            <a:gdLst/>
            <a:ahLst/>
            <a:cxnLst/>
            <a:rect l="l" t="t" r="r" b="b"/>
            <a:pathLst>
              <a:path w="7732172" h="3106927">
                <a:moveTo>
                  <a:pt x="7732173" y="0"/>
                </a:moveTo>
                <a:lnTo>
                  <a:pt x="0" y="0"/>
                </a:lnTo>
                <a:lnTo>
                  <a:pt x="0" y="3106928"/>
                </a:lnTo>
                <a:lnTo>
                  <a:pt x="7732173" y="3106928"/>
                </a:lnTo>
                <a:lnTo>
                  <a:pt x="773217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88165" y="-1044642"/>
            <a:ext cx="3001583" cy="3004662"/>
          </a:xfrm>
          <a:custGeom>
            <a:avLst/>
            <a:gdLst/>
            <a:ahLst/>
            <a:cxnLst/>
            <a:rect l="l" t="t" r="r" b="b"/>
            <a:pathLst>
              <a:path w="3001583" h="3004662">
                <a:moveTo>
                  <a:pt x="0" y="0"/>
                </a:moveTo>
                <a:lnTo>
                  <a:pt x="3001584" y="0"/>
                </a:lnTo>
                <a:lnTo>
                  <a:pt x="3001584" y="3004662"/>
                </a:lnTo>
                <a:lnTo>
                  <a:pt x="0" y="300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402006" y="6323575"/>
            <a:ext cx="3060897" cy="2992284"/>
          </a:xfrm>
          <a:custGeom>
            <a:avLst/>
            <a:gdLst/>
            <a:ahLst/>
            <a:cxnLst/>
            <a:rect l="l" t="t" r="r" b="b"/>
            <a:pathLst>
              <a:path w="3060897" h="2992284">
                <a:moveTo>
                  <a:pt x="0" y="0"/>
                </a:moveTo>
                <a:lnTo>
                  <a:pt x="3060897" y="0"/>
                </a:lnTo>
                <a:lnTo>
                  <a:pt x="3060897" y="2992285"/>
                </a:lnTo>
                <a:lnTo>
                  <a:pt x="0" y="2992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700126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40571" y="4915987"/>
            <a:ext cx="3138541" cy="2815176"/>
          </a:xfrm>
          <a:custGeom>
            <a:avLst/>
            <a:gdLst/>
            <a:ahLst/>
            <a:cxnLst/>
            <a:rect l="l" t="t" r="r" b="b"/>
            <a:pathLst>
              <a:path w="3138541" h="2815176">
                <a:moveTo>
                  <a:pt x="0" y="0"/>
                </a:moveTo>
                <a:lnTo>
                  <a:pt x="3138542" y="0"/>
                </a:lnTo>
                <a:lnTo>
                  <a:pt x="3138542" y="2815177"/>
                </a:lnTo>
                <a:lnTo>
                  <a:pt x="0" y="28151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93964" y="3867064"/>
            <a:ext cx="11300072" cy="2288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43"/>
              </a:lnSpc>
            </a:pPr>
            <a:r>
              <a:rPr lang="en-US" sz="16302">
                <a:solidFill>
                  <a:srgbClr val="A94C1A"/>
                </a:solidFill>
                <a:latin typeface="Sunday"/>
              </a:rPr>
              <a:t>Thank You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4909652" y="0"/>
            <a:ext cx="3378348" cy="1523328"/>
          </a:xfrm>
          <a:custGeom>
            <a:avLst/>
            <a:gdLst/>
            <a:ahLst/>
            <a:cxnLst/>
            <a:rect l="l" t="t" r="r" b="b"/>
            <a:pathLst>
              <a:path w="3378348" h="1523328">
                <a:moveTo>
                  <a:pt x="0" y="1523328"/>
                </a:moveTo>
                <a:lnTo>
                  <a:pt x="3378348" y="1523328"/>
                </a:lnTo>
                <a:lnTo>
                  <a:pt x="3378348" y="0"/>
                </a:lnTo>
                <a:lnTo>
                  <a:pt x="0" y="0"/>
                </a:lnTo>
                <a:lnTo>
                  <a:pt x="0" y="15233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8929132"/>
            <a:ext cx="3482853" cy="1570450"/>
          </a:xfrm>
          <a:custGeom>
            <a:avLst/>
            <a:gdLst/>
            <a:ahLst/>
            <a:cxnLst/>
            <a:rect l="l" t="t" r="r" b="b"/>
            <a:pathLst>
              <a:path w="3482853" h="1570450">
                <a:moveTo>
                  <a:pt x="3482853" y="0"/>
                </a:moveTo>
                <a:lnTo>
                  <a:pt x="0" y="0"/>
                </a:lnTo>
                <a:lnTo>
                  <a:pt x="0" y="1570450"/>
                </a:lnTo>
                <a:lnTo>
                  <a:pt x="3482853" y="1570450"/>
                </a:lnTo>
                <a:lnTo>
                  <a:pt x="34828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3270734" y="9380893"/>
            <a:ext cx="1100599" cy="1118689"/>
          </a:xfrm>
          <a:custGeom>
            <a:avLst/>
            <a:gdLst/>
            <a:ahLst/>
            <a:cxnLst/>
            <a:rect l="l" t="t" r="r" b="b"/>
            <a:pathLst>
              <a:path w="1100599" h="1118689">
                <a:moveTo>
                  <a:pt x="1100599" y="0"/>
                </a:moveTo>
                <a:lnTo>
                  <a:pt x="0" y="0"/>
                </a:lnTo>
                <a:lnTo>
                  <a:pt x="0" y="1118689"/>
                </a:lnTo>
                <a:lnTo>
                  <a:pt x="1100599" y="1118689"/>
                </a:lnTo>
                <a:lnTo>
                  <a:pt x="11005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14104622" y="0"/>
            <a:ext cx="1187887" cy="1207411"/>
          </a:xfrm>
          <a:custGeom>
            <a:avLst/>
            <a:gdLst/>
            <a:ahLst/>
            <a:cxnLst/>
            <a:rect l="l" t="t" r="r" b="b"/>
            <a:pathLst>
              <a:path w="1187887" h="1207411">
                <a:moveTo>
                  <a:pt x="0" y="1207411"/>
                </a:moveTo>
                <a:lnTo>
                  <a:pt x="1187888" y="1207411"/>
                </a:lnTo>
                <a:lnTo>
                  <a:pt x="1187888" y="0"/>
                </a:lnTo>
                <a:lnTo>
                  <a:pt x="0" y="0"/>
                </a:lnTo>
                <a:lnTo>
                  <a:pt x="0" y="120741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41683" y="8865417"/>
            <a:ext cx="2990163" cy="755696"/>
          </a:xfrm>
          <a:custGeom>
            <a:avLst/>
            <a:gdLst/>
            <a:ahLst/>
            <a:cxnLst/>
            <a:rect l="l" t="t" r="r" b="b"/>
            <a:pathLst>
              <a:path w="2990163" h="755696">
                <a:moveTo>
                  <a:pt x="0" y="0"/>
                </a:moveTo>
                <a:lnTo>
                  <a:pt x="2990163" y="0"/>
                </a:lnTo>
                <a:lnTo>
                  <a:pt x="2990163" y="755696"/>
                </a:lnTo>
                <a:lnTo>
                  <a:pt x="0" y="7556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885890" y="3367697"/>
            <a:ext cx="2167618" cy="2157388"/>
            <a:chOff x="0" y="0"/>
            <a:chExt cx="2890157" cy="2876517"/>
          </a:xfrm>
        </p:grpSpPr>
        <p:grpSp>
          <p:nvGrpSpPr>
            <p:cNvPr id="8" name="Group 8"/>
            <p:cNvGrpSpPr/>
            <p:nvPr/>
          </p:nvGrpSpPr>
          <p:grpSpPr>
            <a:xfrm>
              <a:off x="65708" y="80309"/>
              <a:ext cx="2824449" cy="2796208"/>
              <a:chOff x="0" y="0"/>
              <a:chExt cx="1423652" cy="140941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A6A6A6">
                  <a:alpha val="27843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2824449" cy="2796208"/>
              <a:chOff x="0" y="0"/>
              <a:chExt cx="1423652" cy="140941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15479" y="125102"/>
              <a:ext cx="2593492" cy="2546004"/>
              <a:chOff x="0" y="0"/>
              <a:chExt cx="1307239" cy="128330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307239" cy="1283303"/>
              </a:xfrm>
              <a:custGeom>
                <a:avLst/>
                <a:gdLst/>
                <a:ahLst/>
                <a:cxnLst/>
                <a:rect l="l" t="t" r="r" b="b"/>
                <a:pathLst>
                  <a:path w="1307239" h="1283303">
                    <a:moveTo>
                      <a:pt x="79550" y="0"/>
                    </a:moveTo>
                    <a:lnTo>
                      <a:pt x="1227690" y="0"/>
                    </a:lnTo>
                    <a:cubicBezTo>
                      <a:pt x="1248788" y="0"/>
                      <a:pt x="1269021" y="8381"/>
                      <a:pt x="1283940" y="23300"/>
                    </a:cubicBezTo>
                    <a:cubicBezTo>
                      <a:pt x="1298858" y="38218"/>
                      <a:pt x="1307239" y="58452"/>
                      <a:pt x="1307239" y="79550"/>
                    </a:cubicBezTo>
                    <a:lnTo>
                      <a:pt x="1307239" y="1203754"/>
                    </a:lnTo>
                    <a:cubicBezTo>
                      <a:pt x="1307239" y="1224851"/>
                      <a:pt x="1298858" y="1245085"/>
                      <a:pt x="1283940" y="1260004"/>
                    </a:cubicBezTo>
                    <a:cubicBezTo>
                      <a:pt x="1269021" y="1274922"/>
                      <a:pt x="1248788" y="1283303"/>
                      <a:pt x="1227690" y="1283303"/>
                    </a:cubicBezTo>
                    <a:lnTo>
                      <a:pt x="79550" y="1283303"/>
                    </a:lnTo>
                    <a:cubicBezTo>
                      <a:pt x="58452" y="1283303"/>
                      <a:pt x="38218" y="1274922"/>
                      <a:pt x="23300" y="1260004"/>
                    </a:cubicBezTo>
                    <a:cubicBezTo>
                      <a:pt x="8381" y="1245085"/>
                      <a:pt x="0" y="1224851"/>
                      <a:pt x="0" y="1203754"/>
                    </a:cubicBezTo>
                    <a:lnTo>
                      <a:pt x="0" y="79550"/>
                    </a:lnTo>
                    <a:cubicBezTo>
                      <a:pt x="0" y="58452"/>
                      <a:pt x="8381" y="38218"/>
                      <a:pt x="23300" y="23300"/>
                    </a:cubicBezTo>
                    <a:cubicBezTo>
                      <a:pt x="38218" y="8381"/>
                      <a:pt x="58452" y="0"/>
                      <a:pt x="79550" y="0"/>
                    </a:cubicBezTo>
                    <a:close/>
                  </a:path>
                </a:pathLst>
              </a:custGeom>
              <a:solidFill>
                <a:srgbClr val="F4DEC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1307239" cy="13214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55063" y="671543"/>
              <a:ext cx="2580031" cy="1504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Rizwan</a:t>
              </a:r>
            </a:p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Ali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-466382" y="829564"/>
            <a:ext cx="2990163" cy="755696"/>
          </a:xfrm>
          <a:custGeom>
            <a:avLst/>
            <a:gdLst/>
            <a:ahLst/>
            <a:cxnLst/>
            <a:rect l="l" t="t" r="r" b="b"/>
            <a:pathLst>
              <a:path w="2990163" h="755696">
                <a:moveTo>
                  <a:pt x="0" y="0"/>
                </a:moveTo>
                <a:lnTo>
                  <a:pt x="2990164" y="0"/>
                </a:lnTo>
                <a:lnTo>
                  <a:pt x="2990164" y="755695"/>
                </a:lnTo>
                <a:lnTo>
                  <a:pt x="0" y="755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378348" y="737056"/>
            <a:ext cx="11531305" cy="1588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93"/>
              </a:lnSpc>
            </a:pPr>
            <a:r>
              <a:rPr lang="en-US" sz="11395">
                <a:solidFill>
                  <a:srgbClr val="A94C1A"/>
                </a:solidFill>
                <a:latin typeface="Sunday"/>
              </a:rPr>
              <a:t>Our Team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539283" y="3367697"/>
            <a:ext cx="2167618" cy="2157388"/>
            <a:chOff x="0" y="0"/>
            <a:chExt cx="2890157" cy="2876517"/>
          </a:xfrm>
        </p:grpSpPr>
        <p:grpSp>
          <p:nvGrpSpPr>
            <p:cNvPr id="21" name="Group 21"/>
            <p:cNvGrpSpPr/>
            <p:nvPr/>
          </p:nvGrpSpPr>
          <p:grpSpPr>
            <a:xfrm>
              <a:off x="65708" y="80309"/>
              <a:ext cx="2824449" cy="2796208"/>
              <a:chOff x="0" y="0"/>
              <a:chExt cx="1423652" cy="140941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A6A6A6">
                  <a:alpha val="27843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0"/>
              <a:ext cx="2824449" cy="2796208"/>
              <a:chOff x="0" y="0"/>
              <a:chExt cx="1423652" cy="140941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15479" y="125102"/>
              <a:ext cx="2593492" cy="2546004"/>
              <a:chOff x="0" y="0"/>
              <a:chExt cx="1307239" cy="128330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307239" cy="1283303"/>
              </a:xfrm>
              <a:custGeom>
                <a:avLst/>
                <a:gdLst/>
                <a:ahLst/>
                <a:cxnLst/>
                <a:rect l="l" t="t" r="r" b="b"/>
                <a:pathLst>
                  <a:path w="1307239" h="1283303">
                    <a:moveTo>
                      <a:pt x="79550" y="0"/>
                    </a:moveTo>
                    <a:lnTo>
                      <a:pt x="1227690" y="0"/>
                    </a:lnTo>
                    <a:cubicBezTo>
                      <a:pt x="1248788" y="0"/>
                      <a:pt x="1269021" y="8381"/>
                      <a:pt x="1283940" y="23300"/>
                    </a:cubicBezTo>
                    <a:cubicBezTo>
                      <a:pt x="1298858" y="38218"/>
                      <a:pt x="1307239" y="58452"/>
                      <a:pt x="1307239" y="79550"/>
                    </a:cubicBezTo>
                    <a:lnTo>
                      <a:pt x="1307239" y="1203754"/>
                    </a:lnTo>
                    <a:cubicBezTo>
                      <a:pt x="1307239" y="1224851"/>
                      <a:pt x="1298858" y="1245085"/>
                      <a:pt x="1283940" y="1260004"/>
                    </a:cubicBezTo>
                    <a:cubicBezTo>
                      <a:pt x="1269021" y="1274922"/>
                      <a:pt x="1248788" y="1283303"/>
                      <a:pt x="1227690" y="1283303"/>
                    </a:cubicBezTo>
                    <a:lnTo>
                      <a:pt x="79550" y="1283303"/>
                    </a:lnTo>
                    <a:cubicBezTo>
                      <a:pt x="58452" y="1283303"/>
                      <a:pt x="38218" y="1274922"/>
                      <a:pt x="23300" y="1260004"/>
                    </a:cubicBezTo>
                    <a:cubicBezTo>
                      <a:pt x="8381" y="1245085"/>
                      <a:pt x="0" y="1224851"/>
                      <a:pt x="0" y="1203754"/>
                    </a:cubicBezTo>
                    <a:lnTo>
                      <a:pt x="0" y="79550"/>
                    </a:lnTo>
                    <a:cubicBezTo>
                      <a:pt x="0" y="58452"/>
                      <a:pt x="8381" y="38218"/>
                      <a:pt x="23300" y="23300"/>
                    </a:cubicBezTo>
                    <a:cubicBezTo>
                      <a:pt x="38218" y="8381"/>
                      <a:pt x="58452" y="0"/>
                      <a:pt x="79550" y="0"/>
                    </a:cubicBezTo>
                    <a:close/>
                  </a:path>
                </a:pathLst>
              </a:custGeom>
              <a:solidFill>
                <a:srgbClr val="F4DEC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1307239" cy="13214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55063" y="534931"/>
              <a:ext cx="2580031" cy="1504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M. Ikram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192676" y="3367697"/>
            <a:ext cx="2167618" cy="2157388"/>
            <a:chOff x="0" y="0"/>
            <a:chExt cx="2890157" cy="2876517"/>
          </a:xfrm>
        </p:grpSpPr>
        <p:grpSp>
          <p:nvGrpSpPr>
            <p:cNvPr id="32" name="Group 32"/>
            <p:cNvGrpSpPr/>
            <p:nvPr/>
          </p:nvGrpSpPr>
          <p:grpSpPr>
            <a:xfrm>
              <a:off x="65708" y="80309"/>
              <a:ext cx="2824449" cy="2796208"/>
              <a:chOff x="0" y="0"/>
              <a:chExt cx="1423652" cy="140941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A6A6A6">
                  <a:alpha val="27843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0"/>
              <a:ext cx="2824449" cy="2796208"/>
              <a:chOff x="0" y="0"/>
              <a:chExt cx="1423652" cy="1409418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15479" y="125102"/>
              <a:ext cx="2593492" cy="2546004"/>
              <a:chOff x="0" y="0"/>
              <a:chExt cx="1307239" cy="1283303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307239" cy="1283303"/>
              </a:xfrm>
              <a:custGeom>
                <a:avLst/>
                <a:gdLst/>
                <a:ahLst/>
                <a:cxnLst/>
                <a:rect l="l" t="t" r="r" b="b"/>
                <a:pathLst>
                  <a:path w="1307239" h="1283303">
                    <a:moveTo>
                      <a:pt x="79550" y="0"/>
                    </a:moveTo>
                    <a:lnTo>
                      <a:pt x="1227690" y="0"/>
                    </a:lnTo>
                    <a:cubicBezTo>
                      <a:pt x="1248788" y="0"/>
                      <a:pt x="1269021" y="8381"/>
                      <a:pt x="1283940" y="23300"/>
                    </a:cubicBezTo>
                    <a:cubicBezTo>
                      <a:pt x="1298858" y="38218"/>
                      <a:pt x="1307239" y="58452"/>
                      <a:pt x="1307239" y="79550"/>
                    </a:cubicBezTo>
                    <a:lnTo>
                      <a:pt x="1307239" y="1203754"/>
                    </a:lnTo>
                    <a:cubicBezTo>
                      <a:pt x="1307239" y="1224851"/>
                      <a:pt x="1298858" y="1245085"/>
                      <a:pt x="1283940" y="1260004"/>
                    </a:cubicBezTo>
                    <a:cubicBezTo>
                      <a:pt x="1269021" y="1274922"/>
                      <a:pt x="1248788" y="1283303"/>
                      <a:pt x="1227690" y="1283303"/>
                    </a:cubicBezTo>
                    <a:lnTo>
                      <a:pt x="79550" y="1283303"/>
                    </a:lnTo>
                    <a:cubicBezTo>
                      <a:pt x="58452" y="1283303"/>
                      <a:pt x="38218" y="1274922"/>
                      <a:pt x="23300" y="1260004"/>
                    </a:cubicBezTo>
                    <a:cubicBezTo>
                      <a:pt x="8381" y="1245085"/>
                      <a:pt x="0" y="1224851"/>
                      <a:pt x="0" y="1203754"/>
                    </a:cubicBezTo>
                    <a:lnTo>
                      <a:pt x="0" y="79550"/>
                    </a:lnTo>
                    <a:cubicBezTo>
                      <a:pt x="0" y="58452"/>
                      <a:pt x="8381" y="38218"/>
                      <a:pt x="23300" y="23300"/>
                    </a:cubicBezTo>
                    <a:cubicBezTo>
                      <a:pt x="38218" y="8381"/>
                      <a:pt x="58452" y="0"/>
                      <a:pt x="79550" y="0"/>
                    </a:cubicBezTo>
                    <a:close/>
                  </a:path>
                </a:pathLst>
              </a:custGeom>
              <a:solidFill>
                <a:srgbClr val="F4DEC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38100"/>
                <a:ext cx="1307239" cy="13214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155063" y="671543"/>
              <a:ext cx="2580031" cy="1504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Zain</a:t>
              </a:r>
            </a:p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Shabir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0846069" y="3367697"/>
            <a:ext cx="2167618" cy="2157388"/>
            <a:chOff x="0" y="0"/>
            <a:chExt cx="2890157" cy="2876517"/>
          </a:xfrm>
        </p:grpSpPr>
        <p:grpSp>
          <p:nvGrpSpPr>
            <p:cNvPr id="43" name="Group 43"/>
            <p:cNvGrpSpPr/>
            <p:nvPr/>
          </p:nvGrpSpPr>
          <p:grpSpPr>
            <a:xfrm>
              <a:off x="65708" y="80309"/>
              <a:ext cx="2824449" cy="2796208"/>
              <a:chOff x="0" y="0"/>
              <a:chExt cx="1423652" cy="1409418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A6A6A6">
                  <a:alpha val="27843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0" y="0"/>
              <a:ext cx="2824449" cy="2796208"/>
              <a:chOff x="0" y="0"/>
              <a:chExt cx="1423652" cy="140941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115479" y="125102"/>
              <a:ext cx="2593492" cy="2546004"/>
              <a:chOff x="0" y="0"/>
              <a:chExt cx="1307239" cy="1283303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307239" cy="1283303"/>
              </a:xfrm>
              <a:custGeom>
                <a:avLst/>
                <a:gdLst/>
                <a:ahLst/>
                <a:cxnLst/>
                <a:rect l="l" t="t" r="r" b="b"/>
                <a:pathLst>
                  <a:path w="1307239" h="1283303">
                    <a:moveTo>
                      <a:pt x="79550" y="0"/>
                    </a:moveTo>
                    <a:lnTo>
                      <a:pt x="1227690" y="0"/>
                    </a:lnTo>
                    <a:cubicBezTo>
                      <a:pt x="1248788" y="0"/>
                      <a:pt x="1269021" y="8381"/>
                      <a:pt x="1283940" y="23300"/>
                    </a:cubicBezTo>
                    <a:cubicBezTo>
                      <a:pt x="1298858" y="38218"/>
                      <a:pt x="1307239" y="58452"/>
                      <a:pt x="1307239" y="79550"/>
                    </a:cubicBezTo>
                    <a:lnTo>
                      <a:pt x="1307239" y="1203754"/>
                    </a:lnTo>
                    <a:cubicBezTo>
                      <a:pt x="1307239" y="1224851"/>
                      <a:pt x="1298858" y="1245085"/>
                      <a:pt x="1283940" y="1260004"/>
                    </a:cubicBezTo>
                    <a:cubicBezTo>
                      <a:pt x="1269021" y="1274922"/>
                      <a:pt x="1248788" y="1283303"/>
                      <a:pt x="1227690" y="1283303"/>
                    </a:cubicBezTo>
                    <a:lnTo>
                      <a:pt x="79550" y="1283303"/>
                    </a:lnTo>
                    <a:cubicBezTo>
                      <a:pt x="58452" y="1283303"/>
                      <a:pt x="38218" y="1274922"/>
                      <a:pt x="23300" y="1260004"/>
                    </a:cubicBezTo>
                    <a:cubicBezTo>
                      <a:pt x="8381" y="1245085"/>
                      <a:pt x="0" y="1224851"/>
                      <a:pt x="0" y="1203754"/>
                    </a:cubicBezTo>
                    <a:lnTo>
                      <a:pt x="0" y="79550"/>
                    </a:lnTo>
                    <a:cubicBezTo>
                      <a:pt x="0" y="58452"/>
                      <a:pt x="8381" y="38218"/>
                      <a:pt x="23300" y="23300"/>
                    </a:cubicBezTo>
                    <a:cubicBezTo>
                      <a:pt x="38218" y="8381"/>
                      <a:pt x="58452" y="0"/>
                      <a:pt x="79550" y="0"/>
                    </a:cubicBezTo>
                    <a:close/>
                  </a:path>
                </a:pathLst>
              </a:custGeom>
              <a:solidFill>
                <a:srgbClr val="F4DEC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38100"/>
                <a:ext cx="1307239" cy="13214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155063" y="671543"/>
              <a:ext cx="2580031" cy="1504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Ali</a:t>
              </a:r>
            </a:p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Hassan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612165" y="3367697"/>
            <a:ext cx="2167618" cy="2157388"/>
            <a:chOff x="0" y="0"/>
            <a:chExt cx="2890157" cy="2876517"/>
          </a:xfrm>
        </p:grpSpPr>
        <p:grpSp>
          <p:nvGrpSpPr>
            <p:cNvPr id="54" name="Group 54"/>
            <p:cNvGrpSpPr/>
            <p:nvPr/>
          </p:nvGrpSpPr>
          <p:grpSpPr>
            <a:xfrm>
              <a:off x="65708" y="80309"/>
              <a:ext cx="2824449" cy="2796208"/>
              <a:chOff x="0" y="0"/>
              <a:chExt cx="1423652" cy="1409418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A6A6A6">
                  <a:alpha val="27843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0" y="0"/>
              <a:ext cx="2824449" cy="2796208"/>
              <a:chOff x="0" y="0"/>
              <a:chExt cx="1423652" cy="1409418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115479" y="125102"/>
              <a:ext cx="2593492" cy="2546004"/>
              <a:chOff x="0" y="0"/>
              <a:chExt cx="1307239" cy="1283303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307239" cy="1283303"/>
              </a:xfrm>
              <a:custGeom>
                <a:avLst/>
                <a:gdLst/>
                <a:ahLst/>
                <a:cxnLst/>
                <a:rect l="l" t="t" r="r" b="b"/>
                <a:pathLst>
                  <a:path w="1307239" h="1283303">
                    <a:moveTo>
                      <a:pt x="79550" y="0"/>
                    </a:moveTo>
                    <a:lnTo>
                      <a:pt x="1227690" y="0"/>
                    </a:lnTo>
                    <a:cubicBezTo>
                      <a:pt x="1248788" y="0"/>
                      <a:pt x="1269021" y="8381"/>
                      <a:pt x="1283940" y="23300"/>
                    </a:cubicBezTo>
                    <a:cubicBezTo>
                      <a:pt x="1298858" y="38218"/>
                      <a:pt x="1307239" y="58452"/>
                      <a:pt x="1307239" y="79550"/>
                    </a:cubicBezTo>
                    <a:lnTo>
                      <a:pt x="1307239" y="1203754"/>
                    </a:lnTo>
                    <a:cubicBezTo>
                      <a:pt x="1307239" y="1224851"/>
                      <a:pt x="1298858" y="1245085"/>
                      <a:pt x="1283940" y="1260004"/>
                    </a:cubicBezTo>
                    <a:cubicBezTo>
                      <a:pt x="1269021" y="1274922"/>
                      <a:pt x="1248788" y="1283303"/>
                      <a:pt x="1227690" y="1283303"/>
                    </a:cubicBezTo>
                    <a:lnTo>
                      <a:pt x="79550" y="1283303"/>
                    </a:lnTo>
                    <a:cubicBezTo>
                      <a:pt x="58452" y="1283303"/>
                      <a:pt x="38218" y="1274922"/>
                      <a:pt x="23300" y="1260004"/>
                    </a:cubicBezTo>
                    <a:cubicBezTo>
                      <a:pt x="8381" y="1245085"/>
                      <a:pt x="0" y="1224851"/>
                      <a:pt x="0" y="1203754"/>
                    </a:cubicBezTo>
                    <a:lnTo>
                      <a:pt x="0" y="79550"/>
                    </a:lnTo>
                    <a:cubicBezTo>
                      <a:pt x="0" y="58452"/>
                      <a:pt x="8381" y="38218"/>
                      <a:pt x="23300" y="23300"/>
                    </a:cubicBezTo>
                    <a:cubicBezTo>
                      <a:pt x="38218" y="8381"/>
                      <a:pt x="58452" y="0"/>
                      <a:pt x="79550" y="0"/>
                    </a:cubicBezTo>
                    <a:close/>
                  </a:path>
                </a:pathLst>
              </a:custGeom>
              <a:solidFill>
                <a:srgbClr val="F4DEC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0" y="-38100"/>
                <a:ext cx="1307239" cy="13214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155063" y="671543"/>
              <a:ext cx="2580031" cy="1504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M. Younas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4571772" y="5627491"/>
            <a:ext cx="2167618" cy="2157388"/>
            <a:chOff x="0" y="0"/>
            <a:chExt cx="2890157" cy="2876517"/>
          </a:xfrm>
        </p:grpSpPr>
        <p:grpSp>
          <p:nvGrpSpPr>
            <p:cNvPr id="65" name="Group 65"/>
            <p:cNvGrpSpPr/>
            <p:nvPr/>
          </p:nvGrpSpPr>
          <p:grpSpPr>
            <a:xfrm>
              <a:off x="65708" y="80309"/>
              <a:ext cx="2824449" cy="2796208"/>
              <a:chOff x="0" y="0"/>
              <a:chExt cx="1423652" cy="1409418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A6A6A6">
                  <a:alpha val="27843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0" y="0"/>
              <a:ext cx="2824449" cy="2796208"/>
              <a:chOff x="0" y="0"/>
              <a:chExt cx="1423652" cy="1409418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70" name="TextBox 70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115479" y="125102"/>
              <a:ext cx="2593492" cy="2546004"/>
              <a:chOff x="0" y="0"/>
              <a:chExt cx="1307239" cy="1283303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307239" cy="1283303"/>
              </a:xfrm>
              <a:custGeom>
                <a:avLst/>
                <a:gdLst/>
                <a:ahLst/>
                <a:cxnLst/>
                <a:rect l="l" t="t" r="r" b="b"/>
                <a:pathLst>
                  <a:path w="1307239" h="1283303">
                    <a:moveTo>
                      <a:pt x="79550" y="0"/>
                    </a:moveTo>
                    <a:lnTo>
                      <a:pt x="1227690" y="0"/>
                    </a:lnTo>
                    <a:cubicBezTo>
                      <a:pt x="1248788" y="0"/>
                      <a:pt x="1269021" y="8381"/>
                      <a:pt x="1283940" y="23300"/>
                    </a:cubicBezTo>
                    <a:cubicBezTo>
                      <a:pt x="1298858" y="38218"/>
                      <a:pt x="1307239" y="58452"/>
                      <a:pt x="1307239" y="79550"/>
                    </a:cubicBezTo>
                    <a:lnTo>
                      <a:pt x="1307239" y="1203754"/>
                    </a:lnTo>
                    <a:cubicBezTo>
                      <a:pt x="1307239" y="1224851"/>
                      <a:pt x="1298858" y="1245085"/>
                      <a:pt x="1283940" y="1260004"/>
                    </a:cubicBezTo>
                    <a:cubicBezTo>
                      <a:pt x="1269021" y="1274922"/>
                      <a:pt x="1248788" y="1283303"/>
                      <a:pt x="1227690" y="1283303"/>
                    </a:cubicBezTo>
                    <a:lnTo>
                      <a:pt x="79550" y="1283303"/>
                    </a:lnTo>
                    <a:cubicBezTo>
                      <a:pt x="58452" y="1283303"/>
                      <a:pt x="38218" y="1274922"/>
                      <a:pt x="23300" y="1260004"/>
                    </a:cubicBezTo>
                    <a:cubicBezTo>
                      <a:pt x="8381" y="1245085"/>
                      <a:pt x="0" y="1224851"/>
                      <a:pt x="0" y="1203754"/>
                    </a:cubicBezTo>
                    <a:lnTo>
                      <a:pt x="0" y="79550"/>
                    </a:lnTo>
                    <a:cubicBezTo>
                      <a:pt x="0" y="58452"/>
                      <a:pt x="8381" y="38218"/>
                      <a:pt x="23300" y="23300"/>
                    </a:cubicBezTo>
                    <a:cubicBezTo>
                      <a:pt x="38218" y="8381"/>
                      <a:pt x="58452" y="0"/>
                      <a:pt x="79550" y="0"/>
                    </a:cubicBezTo>
                    <a:close/>
                  </a:path>
                </a:pathLst>
              </a:custGeom>
              <a:solidFill>
                <a:srgbClr val="F4DEC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73" name="TextBox 73"/>
              <p:cNvSpPr txBox="1"/>
              <p:nvPr/>
            </p:nvSpPr>
            <p:spPr>
              <a:xfrm>
                <a:off x="0" y="-38100"/>
                <a:ext cx="1307239" cy="13214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4" name="TextBox 74"/>
            <p:cNvSpPr txBox="1"/>
            <p:nvPr/>
          </p:nvSpPr>
          <p:spPr>
            <a:xfrm>
              <a:off x="155063" y="671543"/>
              <a:ext cx="2580031" cy="1504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tilsan</a:t>
              </a:r>
            </a:p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Kabir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7074810" y="5627491"/>
            <a:ext cx="2296207" cy="2157388"/>
            <a:chOff x="0" y="0"/>
            <a:chExt cx="3061609" cy="2876517"/>
          </a:xfrm>
        </p:grpSpPr>
        <p:grpSp>
          <p:nvGrpSpPr>
            <p:cNvPr id="76" name="Group 76"/>
            <p:cNvGrpSpPr/>
            <p:nvPr/>
          </p:nvGrpSpPr>
          <p:grpSpPr>
            <a:xfrm>
              <a:off x="69606" y="80309"/>
              <a:ext cx="2992003" cy="2796208"/>
              <a:chOff x="0" y="0"/>
              <a:chExt cx="1508107" cy="1409418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1508107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508107" h="1409417">
                    <a:moveTo>
                      <a:pt x="68954" y="0"/>
                    </a:moveTo>
                    <a:lnTo>
                      <a:pt x="1439153" y="0"/>
                    </a:lnTo>
                    <a:cubicBezTo>
                      <a:pt x="1477235" y="0"/>
                      <a:pt x="1508107" y="30872"/>
                      <a:pt x="1508107" y="68954"/>
                    </a:cubicBezTo>
                    <a:lnTo>
                      <a:pt x="1508107" y="1340463"/>
                    </a:lnTo>
                    <a:cubicBezTo>
                      <a:pt x="1508107" y="1358751"/>
                      <a:pt x="1500842" y="1376290"/>
                      <a:pt x="1487911" y="1389221"/>
                    </a:cubicBezTo>
                    <a:cubicBezTo>
                      <a:pt x="1474979" y="1402153"/>
                      <a:pt x="1457441" y="1409417"/>
                      <a:pt x="1439153" y="1409417"/>
                    </a:cubicBezTo>
                    <a:lnTo>
                      <a:pt x="68954" y="1409417"/>
                    </a:lnTo>
                    <a:cubicBezTo>
                      <a:pt x="50666" y="1409417"/>
                      <a:pt x="33128" y="1402153"/>
                      <a:pt x="20196" y="1389221"/>
                    </a:cubicBezTo>
                    <a:cubicBezTo>
                      <a:pt x="7265" y="1376290"/>
                      <a:pt x="0" y="1358751"/>
                      <a:pt x="0" y="1340463"/>
                    </a:cubicBezTo>
                    <a:lnTo>
                      <a:pt x="0" y="68954"/>
                    </a:lnTo>
                    <a:cubicBezTo>
                      <a:pt x="0" y="50666"/>
                      <a:pt x="7265" y="33128"/>
                      <a:pt x="20196" y="20196"/>
                    </a:cubicBezTo>
                    <a:cubicBezTo>
                      <a:pt x="33128" y="7265"/>
                      <a:pt x="50666" y="0"/>
                      <a:pt x="68954" y="0"/>
                    </a:cubicBezTo>
                    <a:close/>
                  </a:path>
                </a:pathLst>
              </a:custGeom>
              <a:solidFill>
                <a:srgbClr val="A6A6A6">
                  <a:alpha val="27843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-38100"/>
                <a:ext cx="1508107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0" y="0"/>
              <a:ext cx="2992003" cy="2796208"/>
              <a:chOff x="0" y="0"/>
              <a:chExt cx="1508107" cy="1409418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08107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508107" h="1409417">
                    <a:moveTo>
                      <a:pt x="68954" y="0"/>
                    </a:moveTo>
                    <a:lnTo>
                      <a:pt x="1439153" y="0"/>
                    </a:lnTo>
                    <a:cubicBezTo>
                      <a:pt x="1477235" y="0"/>
                      <a:pt x="1508107" y="30872"/>
                      <a:pt x="1508107" y="68954"/>
                    </a:cubicBezTo>
                    <a:lnTo>
                      <a:pt x="1508107" y="1340463"/>
                    </a:lnTo>
                    <a:cubicBezTo>
                      <a:pt x="1508107" y="1358751"/>
                      <a:pt x="1500842" y="1376290"/>
                      <a:pt x="1487911" y="1389221"/>
                    </a:cubicBezTo>
                    <a:cubicBezTo>
                      <a:pt x="1474979" y="1402153"/>
                      <a:pt x="1457441" y="1409417"/>
                      <a:pt x="1439153" y="1409417"/>
                    </a:cubicBezTo>
                    <a:lnTo>
                      <a:pt x="68954" y="1409417"/>
                    </a:lnTo>
                    <a:cubicBezTo>
                      <a:pt x="50666" y="1409417"/>
                      <a:pt x="33128" y="1402153"/>
                      <a:pt x="20196" y="1389221"/>
                    </a:cubicBezTo>
                    <a:cubicBezTo>
                      <a:pt x="7265" y="1376290"/>
                      <a:pt x="0" y="1358751"/>
                      <a:pt x="0" y="1340463"/>
                    </a:cubicBezTo>
                    <a:lnTo>
                      <a:pt x="0" y="68954"/>
                    </a:lnTo>
                    <a:cubicBezTo>
                      <a:pt x="0" y="50666"/>
                      <a:pt x="7265" y="33128"/>
                      <a:pt x="20196" y="20196"/>
                    </a:cubicBezTo>
                    <a:cubicBezTo>
                      <a:pt x="33128" y="7265"/>
                      <a:pt x="50666" y="0"/>
                      <a:pt x="689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-38100"/>
                <a:ext cx="1508107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122329" y="125102"/>
              <a:ext cx="2747345" cy="2546004"/>
              <a:chOff x="0" y="0"/>
              <a:chExt cx="1384788" cy="1283303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1384788" cy="1283303"/>
              </a:xfrm>
              <a:custGeom>
                <a:avLst/>
                <a:gdLst/>
                <a:ahLst/>
                <a:cxnLst/>
                <a:rect l="l" t="t" r="r" b="b"/>
                <a:pathLst>
                  <a:path w="1384788" h="1283303">
                    <a:moveTo>
                      <a:pt x="75095" y="0"/>
                    </a:moveTo>
                    <a:lnTo>
                      <a:pt x="1309694" y="0"/>
                    </a:lnTo>
                    <a:cubicBezTo>
                      <a:pt x="1329610" y="0"/>
                      <a:pt x="1348710" y="7912"/>
                      <a:pt x="1362793" y="21995"/>
                    </a:cubicBezTo>
                    <a:cubicBezTo>
                      <a:pt x="1376876" y="36078"/>
                      <a:pt x="1384788" y="55178"/>
                      <a:pt x="1384788" y="75095"/>
                    </a:cubicBezTo>
                    <a:lnTo>
                      <a:pt x="1384788" y="1208208"/>
                    </a:lnTo>
                    <a:cubicBezTo>
                      <a:pt x="1384788" y="1228125"/>
                      <a:pt x="1376876" y="1247225"/>
                      <a:pt x="1362793" y="1261308"/>
                    </a:cubicBezTo>
                    <a:cubicBezTo>
                      <a:pt x="1348710" y="1275391"/>
                      <a:pt x="1329610" y="1283303"/>
                      <a:pt x="1309694" y="1283303"/>
                    </a:cubicBezTo>
                    <a:lnTo>
                      <a:pt x="75095" y="1283303"/>
                    </a:lnTo>
                    <a:cubicBezTo>
                      <a:pt x="55178" y="1283303"/>
                      <a:pt x="36078" y="1275391"/>
                      <a:pt x="21995" y="1261308"/>
                    </a:cubicBezTo>
                    <a:cubicBezTo>
                      <a:pt x="7912" y="1247225"/>
                      <a:pt x="0" y="1228125"/>
                      <a:pt x="0" y="1208208"/>
                    </a:cubicBezTo>
                    <a:lnTo>
                      <a:pt x="0" y="75095"/>
                    </a:lnTo>
                    <a:cubicBezTo>
                      <a:pt x="0" y="55178"/>
                      <a:pt x="7912" y="36078"/>
                      <a:pt x="21995" y="21995"/>
                    </a:cubicBezTo>
                    <a:cubicBezTo>
                      <a:pt x="36078" y="7912"/>
                      <a:pt x="55178" y="0"/>
                      <a:pt x="75095" y="0"/>
                    </a:cubicBezTo>
                    <a:close/>
                  </a:path>
                </a:pathLst>
              </a:custGeom>
              <a:solidFill>
                <a:srgbClr val="F4DEC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4" name="TextBox 84"/>
              <p:cNvSpPr txBox="1"/>
              <p:nvPr/>
            </p:nvSpPr>
            <p:spPr>
              <a:xfrm>
                <a:off x="0" y="-38100"/>
                <a:ext cx="1384788" cy="13214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5" name="TextBox 85"/>
            <p:cNvSpPr txBox="1"/>
            <p:nvPr/>
          </p:nvSpPr>
          <p:spPr>
            <a:xfrm>
              <a:off x="164262" y="671543"/>
              <a:ext cx="2733085" cy="1504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Usama</a:t>
              </a:r>
            </a:p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Mushtaq</a:t>
              </a: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9704392" y="5627491"/>
            <a:ext cx="2167618" cy="2157388"/>
            <a:chOff x="0" y="0"/>
            <a:chExt cx="2890157" cy="2876517"/>
          </a:xfrm>
        </p:grpSpPr>
        <p:grpSp>
          <p:nvGrpSpPr>
            <p:cNvPr id="87" name="Group 87"/>
            <p:cNvGrpSpPr/>
            <p:nvPr/>
          </p:nvGrpSpPr>
          <p:grpSpPr>
            <a:xfrm>
              <a:off x="65708" y="80309"/>
              <a:ext cx="2824449" cy="2796208"/>
              <a:chOff x="0" y="0"/>
              <a:chExt cx="1423652" cy="1409418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A6A6A6">
                  <a:alpha val="27843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89" name="TextBox 89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0" name="Group 90"/>
            <p:cNvGrpSpPr/>
            <p:nvPr/>
          </p:nvGrpSpPr>
          <p:grpSpPr>
            <a:xfrm>
              <a:off x="0" y="0"/>
              <a:ext cx="2824449" cy="2796208"/>
              <a:chOff x="0" y="0"/>
              <a:chExt cx="1423652" cy="1409418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92" name="TextBox 92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3" name="Group 93"/>
            <p:cNvGrpSpPr/>
            <p:nvPr/>
          </p:nvGrpSpPr>
          <p:grpSpPr>
            <a:xfrm>
              <a:off x="115479" y="125102"/>
              <a:ext cx="2593492" cy="2546004"/>
              <a:chOff x="0" y="0"/>
              <a:chExt cx="1307239" cy="1283303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1307239" cy="1283303"/>
              </a:xfrm>
              <a:custGeom>
                <a:avLst/>
                <a:gdLst/>
                <a:ahLst/>
                <a:cxnLst/>
                <a:rect l="l" t="t" r="r" b="b"/>
                <a:pathLst>
                  <a:path w="1307239" h="1283303">
                    <a:moveTo>
                      <a:pt x="79550" y="0"/>
                    </a:moveTo>
                    <a:lnTo>
                      <a:pt x="1227690" y="0"/>
                    </a:lnTo>
                    <a:cubicBezTo>
                      <a:pt x="1248788" y="0"/>
                      <a:pt x="1269021" y="8381"/>
                      <a:pt x="1283940" y="23300"/>
                    </a:cubicBezTo>
                    <a:cubicBezTo>
                      <a:pt x="1298858" y="38218"/>
                      <a:pt x="1307239" y="58452"/>
                      <a:pt x="1307239" y="79550"/>
                    </a:cubicBezTo>
                    <a:lnTo>
                      <a:pt x="1307239" y="1203754"/>
                    </a:lnTo>
                    <a:cubicBezTo>
                      <a:pt x="1307239" y="1224851"/>
                      <a:pt x="1298858" y="1245085"/>
                      <a:pt x="1283940" y="1260004"/>
                    </a:cubicBezTo>
                    <a:cubicBezTo>
                      <a:pt x="1269021" y="1274922"/>
                      <a:pt x="1248788" y="1283303"/>
                      <a:pt x="1227690" y="1283303"/>
                    </a:cubicBezTo>
                    <a:lnTo>
                      <a:pt x="79550" y="1283303"/>
                    </a:lnTo>
                    <a:cubicBezTo>
                      <a:pt x="58452" y="1283303"/>
                      <a:pt x="38218" y="1274922"/>
                      <a:pt x="23300" y="1260004"/>
                    </a:cubicBezTo>
                    <a:cubicBezTo>
                      <a:pt x="8381" y="1245085"/>
                      <a:pt x="0" y="1224851"/>
                      <a:pt x="0" y="1203754"/>
                    </a:cubicBezTo>
                    <a:lnTo>
                      <a:pt x="0" y="79550"/>
                    </a:lnTo>
                    <a:cubicBezTo>
                      <a:pt x="0" y="58452"/>
                      <a:pt x="8381" y="38218"/>
                      <a:pt x="23300" y="23300"/>
                    </a:cubicBezTo>
                    <a:cubicBezTo>
                      <a:pt x="38218" y="8381"/>
                      <a:pt x="58452" y="0"/>
                      <a:pt x="79550" y="0"/>
                    </a:cubicBezTo>
                    <a:close/>
                  </a:path>
                </a:pathLst>
              </a:custGeom>
              <a:solidFill>
                <a:srgbClr val="F4DEC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95" name="TextBox 95"/>
              <p:cNvSpPr txBox="1"/>
              <p:nvPr/>
            </p:nvSpPr>
            <p:spPr>
              <a:xfrm>
                <a:off x="0" y="-38100"/>
                <a:ext cx="1307239" cy="13214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6" name="TextBox 96"/>
            <p:cNvSpPr txBox="1"/>
            <p:nvPr/>
          </p:nvSpPr>
          <p:spPr>
            <a:xfrm>
              <a:off x="155063" y="671543"/>
              <a:ext cx="2580031" cy="1504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Asghar</a:t>
              </a:r>
            </a:p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Watto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12205385" y="5627491"/>
            <a:ext cx="2167618" cy="2157388"/>
            <a:chOff x="0" y="0"/>
            <a:chExt cx="2890157" cy="2876517"/>
          </a:xfrm>
        </p:grpSpPr>
        <p:grpSp>
          <p:nvGrpSpPr>
            <p:cNvPr id="98" name="Group 98"/>
            <p:cNvGrpSpPr/>
            <p:nvPr/>
          </p:nvGrpSpPr>
          <p:grpSpPr>
            <a:xfrm>
              <a:off x="65708" y="80309"/>
              <a:ext cx="2824449" cy="2796208"/>
              <a:chOff x="0" y="0"/>
              <a:chExt cx="1423652" cy="1409418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A6A6A6">
                  <a:alpha val="27843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00" name="TextBox 100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1" name="Group 101"/>
            <p:cNvGrpSpPr/>
            <p:nvPr/>
          </p:nvGrpSpPr>
          <p:grpSpPr>
            <a:xfrm>
              <a:off x="0" y="0"/>
              <a:ext cx="2824449" cy="2796208"/>
              <a:chOff x="0" y="0"/>
              <a:chExt cx="1423652" cy="1409418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03" name="TextBox 103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4" name="Group 104"/>
            <p:cNvGrpSpPr/>
            <p:nvPr/>
          </p:nvGrpSpPr>
          <p:grpSpPr>
            <a:xfrm>
              <a:off x="115479" y="125102"/>
              <a:ext cx="2593492" cy="2546004"/>
              <a:chOff x="0" y="0"/>
              <a:chExt cx="1307239" cy="1283303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307239" cy="1283303"/>
              </a:xfrm>
              <a:custGeom>
                <a:avLst/>
                <a:gdLst/>
                <a:ahLst/>
                <a:cxnLst/>
                <a:rect l="l" t="t" r="r" b="b"/>
                <a:pathLst>
                  <a:path w="1307239" h="1283303">
                    <a:moveTo>
                      <a:pt x="79550" y="0"/>
                    </a:moveTo>
                    <a:lnTo>
                      <a:pt x="1227690" y="0"/>
                    </a:lnTo>
                    <a:cubicBezTo>
                      <a:pt x="1248788" y="0"/>
                      <a:pt x="1269021" y="8381"/>
                      <a:pt x="1283940" y="23300"/>
                    </a:cubicBezTo>
                    <a:cubicBezTo>
                      <a:pt x="1298858" y="38218"/>
                      <a:pt x="1307239" y="58452"/>
                      <a:pt x="1307239" y="79550"/>
                    </a:cubicBezTo>
                    <a:lnTo>
                      <a:pt x="1307239" y="1203754"/>
                    </a:lnTo>
                    <a:cubicBezTo>
                      <a:pt x="1307239" y="1224851"/>
                      <a:pt x="1298858" y="1245085"/>
                      <a:pt x="1283940" y="1260004"/>
                    </a:cubicBezTo>
                    <a:cubicBezTo>
                      <a:pt x="1269021" y="1274922"/>
                      <a:pt x="1248788" y="1283303"/>
                      <a:pt x="1227690" y="1283303"/>
                    </a:cubicBezTo>
                    <a:lnTo>
                      <a:pt x="79550" y="1283303"/>
                    </a:lnTo>
                    <a:cubicBezTo>
                      <a:pt x="58452" y="1283303"/>
                      <a:pt x="38218" y="1274922"/>
                      <a:pt x="23300" y="1260004"/>
                    </a:cubicBezTo>
                    <a:cubicBezTo>
                      <a:pt x="8381" y="1245085"/>
                      <a:pt x="0" y="1224851"/>
                      <a:pt x="0" y="1203754"/>
                    </a:cubicBezTo>
                    <a:lnTo>
                      <a:pt x="0" y="79550"/>
                    </a:lnTo>
                    <a:cubicBezTo>
                      <a:pt x="0" y="58452"/>
                      <a:pt x="8381" y="38218"/>
                      <a:pt x="23300" y="23300"/>
                    </a:cubicBezTo>
                    <a:cubicBezTo>
                      <a:pt x="38218" y="8381"/>
                      <a:pt x="58452" y="0"/>
                      <a:pt x="79550" y="0"/>
                    </a:cubicBezTo>
                    <a:close/>
                  </a:path>
                </a:pathLst>
              </a:custGeom>
              <a:solidFill>
                <a:srgbClr val="F4DEC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06" name="TextBox 106"/>
              <p:cNvSpPr txBox="1"/>
              <p:nvPr/>
            </p:nvSpPr>
            <p:spPr>
              <a:xfrm>
                <a:off x="0" y="-38100"/>
                <a:ext cx="1307239" cy="13214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7" name="TextBox 107"/>
            <p:cNvSpPr txBox="1"/>
            <p:nvPr/>
          </p:nvSpPr>
          <p:spPr>
            <a:xfrm>
              <a:off x="155063" y="671543"/>
              <a:ext cx="2580031" cy="1504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Arsalan</a:t>
              </a:r>
            </a:p>
            <a:p>
              <a:pPr algn="ctr">
                <a:lnSpc>
                  <a:spcPts val="4490"/>
                </a:lnSpc>
              </a:pPr>
              <a:r>
                <a:rPr lang="en-US" sz="3535">
                  <a:solidFill>
                    <a:srgbClr val="A94C1A"/>
                  </a:solidFill>
                  <a:latin typeface="Sunday"/>
                </a:rPr>
                <a:t>Asif</a:t>
              </a:r>
            </a:p>
          </p:txBody>
        </p:sp>
      </p:grp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13905" y="7788610"/>
            <a:ext cx="7315200" cy="2939380"/>
          </a:xfrm>
          <a:custGeom>
            <a:avLst/>
            <a:gdLst/>
            <a:ahLst/>
            <a:cxnLst/>
            <a:rect l="l" t="t" r="r" b="b"/>
            <a:pathLst>
              <a:path w="7315200" h="2939380">
                <a:moveTo>
                  <a:pt x="0" y="0"/>
                </a:moveTo>
                <a:lnTo>
                  <a:pt x="7315200" y="0"/>
                </a:lnTo>
                <a:lnTo>
                  <a:pt x="7315200" y="2939380"/>
                </a:lnTo>
                <a:lnTo>
                  <a:pt x="0" y="29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217015" y="-299101"/>
            <a:ext cx="2400533" cy="2346723"/>
          </a:xfrm>
          <a:custGeom>
            <a:avLst/>
            <a:gdLst/>
            <a:ahLst/>
            <a:cxnLst/>
            <a:rect l="l" t="t" r="r" b="b"/>
            <a:pathLst>
              <a:path w="2400533" h="2346723">
                <a:moveTo>
                  <a:pt x="0" y="0"/>
                </a:moveTo>
                <a:lnTo>
                  <a:pt x="2400532" y="0"/>
                </a:lnTo>
                <a:lnTo>
                  <a:pt x="2400532" y="2346723"/>
                </a:lnTo>
                <a:lnTo>
                  <a:pt x="0" y="2346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42269" y="8148123"/>
            <a:ext cx="2348738" cy="2296089"/>
          </a:xfrm>
          <a:custGeom>
            <a:avLst/>
            <a:gdLst/>
            <a:ahLst/>
            <a:cxnLst/>
            <a:rect l="l" t="t" r="r" b="b"/>
            <a:pathLst>
              <a:path w="2348738" h="2296089">
                <a:moveTo>
                  <a:pt x="0" y="0"/>
                </a:moveTo>
                <a:lnTo>
                  <a:pt x="2348738" y="0"/>
                </a:lnTo>
                <a:lnTo>
                  <a:pt x="2348738" y="2296089"/>
                </a:lnTo>
                <a:lnTo>
                  <a:pt x="0" y="22960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03135" y="6859554"/>
            <a:ext cx="2716495" cy="2436614"/>
          </a:xfrm>
          <a:custGeom>
            <a:avLst/>
            <a:gdLst/>
            <a:ahLst/>
            <a:cxnLst/>
            <a:rect l="l" t="t" r="r" b="b"/>
            <a:pathLst>
              <a:path w="2716495" h="2436614">
                <a:moveTo>
                  <a:pt x="0" y="0"/>
                </a:moveTo>
                <a:lnTo>
                  <a:pt x="2716495" y="0"/>
                </a:lnTo>
                <a:lnTo>
                  <a:pt x="2716495" y="2436614"/>
                </a:lnTo>
                <a:lnTo>
                  <a:pt x="0" y="24366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51075" y="807585"/>
            <a:ext cx="12743214" cy="2187633"/>
            <a:chOff x="0" y="0"/>
            <a:chExt cx="16990952" cy="2916844"/>
          </a:xfrm>
        </p:grpSpPr>
        <p:grpSp>
          <p:nvGrpSpPr>
            <p:cNvPr id="7" name="Group 7"/>
            <p:cNvGrpSpPr/>
            <p:nvPr/>
          </p:nvGrpSpPr>
          <p:grpSpPr>
            <a:xfrm>
              <a:off x="179436" y="334475"/>
              <a:ext cx="16811517" cy="2582369"/>
              <a:chOff x="0" y="0"/>
              <a:chExt cx="2585408" cy="39713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585408" cy="397137"/>
              </a:xfrm>
              <a:custGeom>
                <a:avLst/>
                <a:gdLst/>
                <a:ahLst/>
                <a:cxnLst/>
                <a:rect l="l" t="t" r="r" b="b"/>
                <a:pathLst>
                  <a:path w="2585408" h="397137">
                    <a:moveTo>
                      <a:pt x="40222" y="0"/>
                    </a:moveTo>
                    <a:lnTo>
                      <a:pt x="2545186" y="0"/>
                    </a:lnTo>
                    <a:cubicBezTo>
                      <a:pt x="2567400" y="0"/>
                      <a:pt x="2585408" y="18008"/>
                      <a:pt x="2585408" y="40222"/>
                    </a:cubicBezTo>
                    <a:lnTo>
                      <a:pt x="2585408" y="356915"/>
                    </a:lnTo>
                    <a:cubicBezTo>
                      <a:pt x="2585408" y="379129"/>
                      <a:pt x="2567400" y="397137"/>
                      <a:pt x="2545186" y="397137"/>
                    </a:cubicBezTo>
                    <a:lnTo>
                      <a:pt x="40222" y="397137"/>
                    </a:lnTo>
                    <a:cubicBezTo>
                      <a:pt x="18008" y="397137"/>
                      <a:pt x="0" y="379129"/>
                      <a:pt x="0" y="356915"/>
                    </a:cubicBezTo>
                    <a:lnTo>
                      <a:pt x="0" y="40222"/>
                    </a:lnTo>
                    <a:cubicBezTo>
                      <a:pt x="0" y="18008"/>
                      <a:pt x="18008" y="0"/>
                      <a:pt x="40222" y="0"/>
                    </a:cubicBezTo>
                    <a:close/>
                  </a:path>
                </a:pathLst>
              </a:custGeom>
              <a:solidFill>
                <a:srgbClr val="A6A6A6">
                  <a:alpha val="34902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2585408" cy="4352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6811517" cy="2582369"/>
              <a:chOff x="0" y="0"/>
              <a:chExt cx="2585408" cy="39713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585408" cy="397137"/>
              </a:xfrm>
              <a:custGeom>
                <a:avLst/>
                <a:gdLst/>
                <a:ahLst/>
                <a:cxnLst/>
                <a:rect l="l" t="t" r="r" b="b"/>
                <a:pathLst>
                  <a:path w="2585408" h="397137">
                    <a:moveTo>
                      <a:pt x="40222" y="0"/>
                    </a:moveTo>
                    <a:lnTo>
                      <a:pt x="2545186" y="0"/>
                    </a:lnTo>
                    <a:cubicBezTo>
                      <a:pt x="2567400" y="0"/>
                      <a:pt x="2585408" y="18008"/>
                      <a:pt x="2585408" y="40222"/>
                    </a:cubicBezTo>
                    <a:lnTo>
                      <a:pt x="2585408" y="356915"/>
                    </a:lnTo>
                    <a:cubicBezTo>
                      <a:pt x="2585408" y="379129"/>
                      <a:pt x="2567400" y="397137"/>
                      <a:pt x="2545186" y="397137"/>
                    </a:cubicBezTo>
                    <a:lnTo>
                      <a:pt x="40222" y="397137"/>
                    </a:lnTo>
                    <a:cubicBezTo>
                      <a:pt x="18008" y="397137"/>
                      <a:pt x="0" y="379129"/>
                      <a:pt x="0" y="356915"/>
                    </a:cubicBezTo>
                    <a:lnTo>
                      <a:pt x="0" y="40222"/>
                    </a:lnTo>
                    <a:cubicBezTo>
                      <a:pt x="0" y="18008"/>
                      <a:pt x="18008" y="0"/>
                      <a:pt x="402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585408" cy="4352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324345" y="171352"/>
              <a:ext cx="16162826" cy="2239665"/>
              <a:chOff x="0" y="0"/>
              <a:chExt cx="2485647" cy="34443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85647" cy="344433"/>
              </a:xfrm>
              <a:custGeom>
                <a:avLst/>
                <a:gdLst/>
                <a:ahLst/>
                <a:cxnLst/>
                <a:rect l="l" t="t" r="r" b="b"/>
                <a:pathLst>
                  <a:path w="2485647" h="344433">
                    <a:moveTo>
                      <a:pt x="41836" y="0"/>
                    </a:moveTo>
                    <a:lnTo>
                      <a:pt x="2443811" y="0"/>
                    </a:lnTo>
                    <a:cubicBezTo>
                      <a:pt x="2466916" y="0"/>
                      <a:pt x="2485647" y="18731"/>
                      <a:pt x="2485647" y="41836"/>
                    </a:cubicBezTo>
                    <a:lnTo>
                      <a:pt x="2485647" y="302597"/>
                    </a:lnTo>
                    <a:cubicBezTo>
                      <a:pt x="2485647" y="325703"/>
                      <a:pt x="2466916" y="344433"/>
                      <a:pt x="2443811" y="344433"/>
                    </a:cubicBezTo>
                    <a:lnTo>
                      <a:pt x="41836" y="344433"/>
                    </a:lnTo>
                    <a:cubicBezTo>
                      <a:pt x="18731" y="344433"/>
                      <a:pt x="0" y="325703"/>
                      <a:pt x="0" y="302597"/>
                    </a:cubicBezTo>
                    <a:lnTo>
                      <a:pt x="0" y="41836"/>
                    </a:lnTo>
                    <a:cubicBezTo>
                      <a:pt x="0" y="18731"/>
                      <a:pt x="18731" y="0"/>
                      <a:pt x="41836" y="0"/>
                    </a:cubicBezTo>
                    <a:close/>
                  </a:path>
                </a:pathLst>
              </a:custGeom>
              <a:solidFill>
                <a:srgbClr val="F4DEC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2485647" cy="3825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1081621" y="3200143"/>
            <a:ext cx="11291622" cy="4361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3"/>
              </a:lnSpc>
            </a:pPr>
            <a:r>
              <a:rPr lang="en-US" sz="4582">
                <a:solidFill>
                  <a:srgbClr val="A94C1A"/>
                </a:solidFill>
                <a:latin typeface="Rosario"/>
              </a:rPr>
              <a:t>This presentation outlines our fluid mechanics lab project, focusing on the design and application of a hydraulic press. Hydraulic systems play a crucial role in various engineering fields, and understanding their principles is essential for practical applications.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161722" y="1379641"/>
            <a:ext cx="6883659" cy="7476105"/>
          </a:xfrm>
          <a:custGeom>
            <a:avLst/>
            <a:gdLst/>
            <a:ahLst/>
            <a:cxnLst/>
            <a:rect l="l" t="t" r="r" b="b"/>
            <a:pathLst>
              <a:path w="6883659" h="7476105">
                <a:moveTo>
                  <a:pt x="0" y="0"/>
                </a:moveTo>
                <a:lnTo>
                  <a:pt x="6883659" y="0"/>
                </a:lnTo>
                <a:lnTo>
                  <a:pt x="6883659" y="7476106"/>
                </a:lnTo>
                <a:lnTo>
                  <a:pt x="0" y="74761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42152" y="1137635"/>
            <a:ext cx="10379835" cy="1168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9"/>
              </a:lnSpc>
            </a:pPr>
            <a:r>
              <a:rPr lang="en-US" sz="8316">
                <a:solidFill>
                  <a:srgbClr val="A94C1A"/>
                </a:solidFill>
                <a:latin typeface="Sunday"/>
              </a:rPr>
              <a:t>Introduction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63945" y="-612538"/>
            <a:ext cx="2824055" cy="2533092"/>
          </a:xfrm>
          <a:custGeom>
            <a:avLst/>
            <a:gdLst/>
            <a:ahLst/>
            <a:cxnLst/>
            <a:rect l="l" t="t" r="r" b="b"/>
            <a:pathLst>
              <a:path w="2824055" h="2533092">
                <a:moveTo>
                  <a:pt x="0" y="0"/>
                </a:moveTo>
                <a:lnTo>
                  <a:pt x="2824055" y="0"/>
                </a:lnTo>
                <a:lnTo>
                  <a:pt x="2824055" y="2533092"/>
                </a:lnTo>
                <a:lnTo>
                  <a:pt x="0" y="2533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700126"/>
            <a:ext cx="3290984" cy="3225164"/>
          </a:xfrm>
          <a:custGeom>
            <a:avLst/>
            <a:gdLst/>
            <a:ahLst/>
            <a:cxnLst/>
            <a:rect l="l" t="t" r="r" b="b"/>
            <a:pathLst>
              <a:path w="3290984" h="3225164">
                <a:moveTo>
                  <a:pt x="0" y="0"/>
                </a:moveTo>
                <a:lnTo>
                  <a:pt x="3290984" y="0"/>
                </a:lnTo>
                <a:lnTo>
                  <a:pt x="3290984" y="3225164"/>
                </a:lnTo>
                <a:lnTo>
                  <a:pt x="0" y="32251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183424" y="8729878"/>
            <a:ext cx="2104576" cy="2057400"/>
          </a:xfrm>
          <a:custGeom>
            <a:avLst/>
            <a:gdLst/>
            <a:ahLst/>
            <a:cxnLst/>
            <a:rect l="l" t="t" r="r" b="b"/>
            <a:pathLst>
              <a:path w="2104576" h="2057400">
                <a:moveTo>
                  <a:pt x="0" y="0"/>
                </a:moveTo>
                <a:lnTo>
                  <a:pt x="2104576" y="0"/>
                </a:lnTo>
                <a:lnTo>
                  <a:pt x="210457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725796" y="2508752"/>
            <a:ext cx="5885929" cy="5858150"/>
            <a:chOff x="0" y="0"/>
            <a:chExt cx="7847906" cy="7810867"/>
          </a:xfrm>
        </p:grpSpPr>
        <p:grpSp>
          <p:nvGrpSpPr>
            <p:cNvPr id="6" name="Group 6"/>
            <p:cNvGrpSpPr/>
            <p:nvPr/>
          </p:nvGrpSpPr>
          <p:grpSpPr>
            <a:xfrm>
              <a:off x="178424" y="218070"/>
              <a:ext cx="7669482" cy="7592796"/>
              <a:chOff x="0" y="0"/>
              <a:chExt cx="1423652" cy="140941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A6A6A6">
                  <a:alpha val="27843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7669482" cy="7592796"/>
              <a:chOff x="0" y="0"/>
              <a:chExt cx="1423652" cy="140941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13569" y="339701"/>
              <a:ext cx="7042343" cy="6913394"/>
              <a:chOff x="0" y="0"/>
              <a:chExt cx="1307239" cy="128330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07239" cy="1283303"/>
              </a:xfrm>
              <a:custGeom>
                <a:avLst/>
                <a:gdLst/>
                <a:ahLst/>
                <a:cxnLst/>
                <a:rect l="l" t="t" r="r" b="b"/>
                <a:pathLst>
                  <a:path w="1307239" h="1283303">
                    <a:moveTo>
                      <a:pt x="79550" y="0"/>
                    </a:moveTo>
                    <a:lnTo>
                      <a:pt x="1227690" y="0"/>
                    </a:lnTo>
                    <a:cubicBezTo>
                      <a:pt x="1248788" y="0"/>
                      <a:pt x="1269021" y="8381"/>
                      <a:pt x="1283940" y="23300"/>
                    </a:cubicBezTo>
                    <a:cubicBezTo>
                      <a:pt x="1298858" y="38218"/>
                      <a:pt x="1307239" y="58452"/>
                      <a:pt x="1307239" y="79550"/>
                    </a:cubicBezTo>
                    <a:lnTo>
                      <a:pt x="1307239" y="1203754"/>
                    </a:lnTo>
                    <a:cubicBezTo>
                      <a:pt x="1307239" y="1224851"/>
                      <a:pt x="1298858" y="1245085"/>
                      <a:pt x="1283940" y="1260004"/>
                    </a:cubicBezTo>
                    <a:cubicBezTo>
                      <a:pt x="1269021" y="1274922"/>
                      <a:pt x="1248788" y="1283303"/>
                      <a:pt x="1227690" y="1283303"/>
                    </a:cubicBezTo>
                    <a:lnTo>
                      <a:pt x="79550" y="1283303"/>
                    </a:lnTo>
                    <a:cubicBezTo>
                      <a:pt x="58452" y="1283303"/>
                      <a:pt x="38218" y="1274922"/>
                      <a:pt x="23300" y="1260004"/>
                    </a:cubicBezTo>
                    <a:cubicBezTo>
                      <a:pt x="8381" y="1245085"/>
                      <a:pt x="0" y="1224851"/>
                      <a:pt x="0" y="1203754"/>
                    </a:cubicBezTo>
                    <a:lnTo>
                      <a:pt x="0" y="79550"/>
                    </a:lnTo>
                    <a:cubicBezTo>
                      <a:pt x="0" y="58452"/>
                      <a:pt x="8381" y="38218"/>
                      <a:pt x="23300" y="23300"/>
                    </a:cubicBezTo>
                    <a:cubicBezTo>
                      <a:pt x="38218" y="8381"/>
                      <a:pt x="58452" y="0"/>
                      <a:pt x="79550" y="0"/>
                    </a:cubicBezTo>
                    <a:close/>
                  </a:path>
                </a:pathLst>
              </a:custGeom>
              <a:solidFill>
                <a:srgbClr val="F4DEC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1307239" cy="13214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2779354" y="3512314"/>
            <a:ext cx="3728724" cy="3851026"/>
            <a:chOff x="0" y="0"/>
            <a:chExt cx="6350000" cy="6558280"/>
          </a:xfrm>
        </p:grpSpPr>
        <p:sp>
          <p:nvSpPr>
            <p:cNvPr id="16" name="Freeform 16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8"/>
              <a:stretch>
                <a:fillRect l="-1679" r="-1679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780420" y="1330877"/>
            <a:ext cx="7661590" cy="11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79"/>
              </a:lnSpc>
            </a:pPr>
            <a:r>
              <a:rPr lang="en-US" sz="8018">
                <a:solidFill>
                  <a:srgbClr val="A94C1A"/>
                </a:solidFill>
                <a:latin typeface="Sunday Bold"/>
              </a:rPr>
              <a:t>Background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-45736" y="2773667"/>
            <a:ext cx="11485351" cy="5632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0"/>
              </a:lnSpc>
            </a:pPr>
            <a:endParaRPr/>
          </a:p>
          <a:p>
            <a:pPr marL="795036" lvl="1" indent="-397518" algn="l">
              <a:lnSpc>
                <a:spcPts val="3940"/>
              </a:lnSpc>
              <a:buFont typeface="Arial"/>
              <a:buChar char="•"/>
            </a:pPr>
            <a:r>
              <a:rPr lang="en-US" sz="3682">
                <a:solidFill>
                  <a:srgbClr val="A94C1A"/>
                </a:solidFill>
                <a:latin typeface="Rosario"/>
              </a:rPr>
              <a:t>Pascal's Law, formulated in the 17th century, laid the foundation for modern hydraulic principles.</a:t>
            </a:r>
          </a:p>
          <a:p>
            <a:pPr marL="795036" lvl="1" indent="-397518" algn="l">
              <a:lnSpc>
                <a:spcPts val="3940"/>
              </a:lnSpc>
              <a:buFont typeface="Arial"/>
              <a:buChar char="•"/>
            </a:pPr>
            <a:r>
              <a:rPr lang="en-US" sz="3682">
                <a:solidFill>
                  <a:srgbClr val="A94C1A"/>
                </a:solidFill>
                <a:latin typeface="Rosario"/>
              </a:rPr>
              <a:t>Hydraulic presses emerged as versatile tools for shaping and compressing materials.</a:t>
            </a:r>
          </a:p>
          <a:p>
            <a:pPr marL="795036" lvl="1" indent="-397518" algn="l">
              <a:lnSpc>
                <a:spcPts val="3940"/>
              </a:lnSpc>
              <a:buFont typeface="Arial"/>
              <a:buChar char="•"/>
            </a:pPr>
            <a:r>
              <a:rPr lang="en-US" sz="3682">
                <a:solidFill>
                  <a:srgbClr val="A94C1A"/>
                </a:solidFill>
                <a:latin typeface="Rosario"/>
              </a:rPr>
              <a:t>Advancements in materials and manufacturing techniques fueled the widespread adoption of hydraulic technology.</a:t>
            </a:r>
          </a:p>
          <a:p>
            <a:pPr marL="795036" lvl="1" indent="-397518" algn="l">
              <a:lnSpc>
                <a:spcPts val="3940"/>
              </a:lnSpc>
              <a:buFont typeface="Arial"/>
              <a:buChar char="•"/>
            </a:pPr>
            <a:r>
              <a:rPr lang="en-US" sz="3682">
                <a:solidFill>
                  <a:srgbClr val="A94C1A"/>
                </a:solidFill>
                <a:latin typeface="Rosario"/>
              </a:rPr>
              <a:t>Hydraulic systems continue to play a vital role in various industries due to their force generation and precision control capabilities.</a:t>
            </a:r>
          </a:p>
          <a:p>
            <a:pPr algn="l">
              <a:lnSpc>
                <a:spcPts val="1479"/>
              </a:lnSpc>
            </a:pPr>
            <a:endParaRPr lang="en-US" sz="3682">
              <a:solidFill>
                <a:srgbClr val="A94C1A"/>
              </a:solidFill>
              <a:latin typeface="Rosario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13831" y="3471355"/>
            <a:ext cx="2170255" cy="2160012"/>
            <a:chOff x="0" y="0"/>
            <a:chExt cx="2893673" cy="2880016"/>
          </a:xfrm>
        </p:grpSpPr>
        <p:grpSp>
          <p:nvGrpSpPr>
            <p:cNvPr id="3" name="Group 3"/>
            <p:cNvGrpSpPr/>
            <p:nvPr/>
          </p:nvGrpSpPr>
          <p:grpSpPr>
            <a:xfrm>
              <a:off x="65788" y="80407"/>
              <a:ext cx="2827885" cy="2799609"/>
              <a:chOff x="0" y="0"/>
              <a:chExt cx="1423652" cy="140941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A6A6A6">
                  <a:alpha val="27843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827885" cy="2799609"/>
              <a:chOff x="0" y="0"/>
              <a:chExt cx="1423652" cy="140941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5619" y="125254"/>
              <a:ext cx="2596647" cy="2549101"/>
              <a:chOff x="0" y="0"/>
              <a:chExt cx="1307239" cy="128330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307239" cy="1283303"/>
              </a:xfrm>
              <a:custGeom>
                <a:avLst/>
                <a:gdLst/>
                <a:ahLst/>
                <a:cxnLst/>
                <a:rect l="l" t="t" r="r" b="b"/>
                <a:pathLst>
                  <a:path w="1307239" h="1283303">
                    <a:moveTo>
                      <a:pt x="79550" y="0"/>
                    </a:moveTo>
                    <a:lnTo>
                      <a:pt x="1227690" y="0"/>
                    </a:lnTo>
                    <a:cubicBezTo>
                      <a:pt x="1248788" y="0"/>
                      <a:pt x="1269021" y="8381"/>
                      <a:pt x="1283940" y="23300"/>
                    </a:cubicBezTo>
                    <a:cubicBezTo>
                      <a:pt x="1298858" y="38218"/>
                      <a:pt x="1307239" y="58452"/>
                      <a:pt x="1307239" y="79550"/>
                    </a:cubicBezTo>
                    <a:lnTo>
                      <a:pt x="1307239" y="1203754"/>
                    </a:lnTo>
                    <a:cubicBezTo>
                      <a:pt x="1307239" y="1224851"/>
                      <a:pt x="1298858" y="1245085"/>
                      <a:pt x="1283940" y="1260004"/>
                    </a:cubicBezTo>
                    <a:cubicBezTo>
                      <a:pt x="1269021" y="1274922"/>
                      <a:pt x="1248788" y="1283303"/>
                      <a:pt x="1227690" y="1283303"/>
                    </a:cubicBezTo>
                    <a:lnTo>
                      <a:pt x="79550" y="1283303"/>
                    </a:lnTo>
                    <a:cubicBezTo>
                      <a:pt x="58452" y="1283303"/>
                      <a:pt x="38218" y="1274922"/>
                      <a:pt x="23300" y="1260004"/>
                    </a:cubicBezTo>
                    <a:cubicBezTo>
                      <a:pt x="8381" y="1245085"/>
                      <a:pt x="0" y="1224851"/>
                      <a:pt x="0" y="1203754"/>
                    </a:cubicBezTo>
                    <a:lnTo>
                      <a:pt x="0" y="79550"/>
                    </a:lnTo>
                    <a:cubicBezTo>
                      <a:pt x="0" y="58452"/>
                      <a:pt x="8381" y="38218"/>
                      <a:pt x="23300" y="23300"/>
                    </a:cubicBezTo>
                    <a:cubicBezTo>
                      <a:pt x="38218" y="8381"/>
                      <a:pt x="58452" y="0"/>
                      <a:pt x="79550" y="0"/>
                    </a:cubicBezTo>
                    <a:close/>
                  </a:path>
                </a:pathLst>
              </a:custGeom>
              <a:solidFill>
                <a:srgbClr val="F4DEC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307239" cy="13214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8060735" y="3467735"/>
            <a:ext cx="2170255" cy="2160012"/>
            <a:chOff x="0" y="0"/>
            <a:chExt cx="2893673" cy="2880016"/>
          </a:xfrm>
        </p:grpSpPr>
        <p:grpSp>
          <p:nvGrpSpPr>
            <p:cNvPr id="13" name="Group 13"/>
            <p:cNvGrpSpPr/>
            <p:nvPr/>
          </p:nvGrpSpPr>
          <p:grpSpPr>
            <a:xfrm>
              <a:off x="65788" y="80407"/>
              <a:ext cx="2827885" cy="2799609"/>
              <a:chOff x="0" y="0"/>
              <a:chExt cx="1423652" cy="140941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A6A6A6">
                  <a:alpha val="27843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2827885" cy="2799609"/>
              <a:chOff x="0" y="0"/>
              <a:chExt cx="1423652" cy="140941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15619" y="125254"/>
              <a:ext cx="2596647" cy="2549101"/>
              <a:chOff x="0" y="0"/>
              <a:chExt cx="1307239" cy="128330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307239" cy="1283303"/>
              </a:xfrm>
              <a:custGeom>
                <a:avLst/>
                <a:gdLst/>
                <a:ahLst/>
                <a:cxnLst/>
                <a:rect l="l" t="t" r="r" b="b"/>
                <a:pathLst>
                  <a:path w="1307239" h="1283303">
                    <a:moveTo>
                      <a:pt x="79550" y="0"/>
                    </a:moveTo>
                    <a:lnTo>
                      <a:pt x="1227690" y="0"/>
                    </a:lnTo>
                    <a:cubicBezTo>
                      <a:pt x="1248788" y="0"/>
                      <a:pt x="1269021" y="8381"/>
                      <a:pt x="1283940" y="23300"/>
                    </a:cubicBezTo>
                    <a:cubicBezTo>
                      <a:pt x="1298858" y="38218"/>
                      <a:pt x="1307239" y="58452"/>
                      <a:pt x="1307239" y="79550"/>
                    </a:cubicBezTo>
                    <a:lnTo>
                      <a:pt x="1307239" y="1203754"/>
                    </a:lnTo>
                    <a:cubicBezTo>
                      <a:pt x="1307239" y="1224851"/>
                      <a:pt x="1298858" y="1245085"/>
                      <a:pt x="1283940" y="1260004"/>
                    </a:cubicBezTo>
                    <a:cubicBezTo>
                      <a:pt x="1269021" y="1274922"/>
                      <a:pt x="1248788" y="1283303"/>
                      <a:pt x="1227690" y="1283303"/>
                    </a:cubicBezTo>
                    <a:lnTo>
                      <a:pt x="79550" y="1283303"/>
                    </a:lnTo>
                    <a:cubicBezTo>
                      <a:pt x="58452" y="1283303"/>
                      <a:pt x="38218" y="1274922"/>
                      <a:pt x="23300" y="1260004"/>
                    </a:cubicBezTo>
                    <a:cubicBezTo>
                      <a:pt x="8381" y="1245085"/>
                      <a:pt x="0" y="1224851"/>
                      <a:pt x="0" y="1203754"/>
                    </a:cubicBezTo>
                    <a:lnTo>
                      <a:pt x="0" y="79550"/>
                    </a:lnTo>
                    <a:cubicBezTo>
                      <a:pt x="0" y="58452"/>
                      <a:pt x="8381" y="38218"/>
                      <a:pt x="23300" y="23300"/>
                    </a:cubicBezTo>
                    <a:cubicBezTo>
                      <a:pt x="38218" y="8381"/>
                      <a:pt x="58452" y="0"/>
                      <a:pt x="79550" y="0"/>
                    </a:cubicBezTo>
                    <a:close/>
                  </a:path>
                </a:pathLst>
              </a:custGeom>
              <a:solidFill>
                <a:srgbClr val="F4DEC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1307239" cy="13214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13907640" y="3471355"/>
            <a:ext cx="2170255" cy="2160012"/>
            <a:chOff x="0" y="0"/>
            <a:chExt cx="2893673" cy="2880016"/>
          </a:xfrm>
        </p:grpSpPr>
        <p:grpSp>
          <p:nvGrpSpPr>
            <p:cNvPr id="23" name="Group 23"/>
            <p:cNvGrpSpPr/>
            <p:nvPr/>
          </p:nvGrpSpPr>
          <p:grpSpPr>
            <a:xfrm>
              <a:off x="65788" y="80407"/>
              <a:ext cx="2827885" cy="2799609"/>
              <a:chOff x="0" y="0"/>
              <a:chExt cx="1423652" cy="140941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A6A6A6">
                  <a:alpha val="27843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2827885" cy="2799609"/>
              <a:chOff x="0" y="0"/>
              <a:chExt cx="1423652" cy="140941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423652" cy="1409417"/>
              </a:xfrm>
              <a:custGeom>
                <a:avLst/>
                <a:gdLst/>
                <a:ahLst/>
                <a:cxnLst/>
                <a:rect l="l" t="t" r="r" b="b"/>
                <a:pathLst>
                  <a:path w="1423652" h="1409417">
                    <a:moveTo>
                      <a:pt x="73045" y="0"/>
                    </a:moveTo>
                    <a:lnTo>
                      <a:pt x="1350608" y="0"/>
                    </a:lnTo>
                    <a:cubicBezTo>
                      <a:pt x="1390949" y="0"/>
                      <a:pt x="1423652" y="32703"/>
                      <a:pt x="1423652" y="73045"/>
                    </a:cubicBezTo>
                    <a:lnTo>
                      <a:pt x="1423652" y="1336373"/>
                    </a:lnTo>
                    <a:cubicBezTo>
                      <a:pt x="1423652" y="1376714"/>
                      <a:pt x="1390949" y="1409417"/>
                      <a:pt x="1350608" y="1409417"/>
                    </a:cubicBezTo>
                    <a:lnTo>
                      <a:pt x="73045" y="1409417"/>
                    </a:lnTo>
                    <a:cubicBezTo>
                      <a:pt x="32703" y="1409417"/>
                      <a:pt x="0" y="1376714"/>
                      <a:pt x="0" y="1336373"/>
                    </a:cubicBezTo>
                    <a:lnTo>
                      <a:pt x="0" y="73045"/>
                    </a:lnTo>
                    <a:cubicBezTo>
                      <a:pt x="0" y="32703"/>
                      <a:pt x="32703" y="0"/>
                      <a:pt x="73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1423652" cy="1447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15619" y="125254"/>
              <a:ext cx="2596647" cy="2549101"/>
              <a:chOff x="0" y="0"/>
              <a:chExt cx="1307239" cy="1283303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307239" cy="1283303"/>
              </a:xfrm>
              <a:custGeom>
                <a:avLst/>
                <a:gdLst/>
                <a:ahLst/>
                <a:cxnLst/>
                <a:rect l="l" t="t" r="r" b="b"/>
                <a:pathLst>
                  <a:path w="1307239" h="1283303">
                    <a:moveTo>
                      <a:pt x="79550" y="0"/>
                    </a:moveTo>
                    <a:lnTo>
                      <a:pt x="1227690" y="0"/>
                    </a:lnTo>
                    <a:cubicBezTo>
                      <a:pt x="1248788" y="0"/>
                      <a:pt x="1269021" y="8381"/>
                      <a:pt x="1283940" y="23300"/>
                    </a:cubicBezTo>
                    <a:cubicBezTo>
                      <a:pt x="1298858" y="38218"/>
                      <a:pt x="1307239" y="58452"/>
                      <a:pt x="1307239" y="79550"/>
                    </a:cubicBezTo>
                    <a:lnTo>
                      <a:pt x="1307239" y="1203754"/>
                    </a:lnTo>
                    <a:cubicBezTo>
                      <a:pt x="1307239" y="1224851"/>
                      <a:pt x="1298858" y="1245085"/>
                      <a:pt x="1283940" y="1260004"/>
                    </a:cubicBezTo>
                    <a:cubicBezTo>
                      <a:pt x="1269021" y="1274922"/>
                      <a:pt x="1248788" y="1283303"/>
                      <a:pt x="1227690" y="1283303"/>
                    </a:cubicBezTo>
                    <a:lnTo>
                      <a:pt x="79550" y="1283303"/>
                    </a:lnTo>
                    <a:cubicBezTo>
                      <a:pt x="58452" y="1283303"/>
                      <a:pt x="38218" y="1274922"/>
                      <a:pt x="23300" y="1260004"/>
                    </a:cubicBezTo>
                    <a:cubicBezTo>
                      <a:pt x="8381" y="1245085"/>
                      <a:pt x="0" y="1224851"/>
                      <a:pt x="0" y="1203754"/>
                    </a:cubicBezTo>
                    <a:lnTo>
                      <a:pt x="0" y="79550"/>
                    </a:lnTo>
                    <a:cubicBezTo>
                      <a:pt x="0" y="58452"/>
                      <a:pt x="8381" y="38218"/>
                      <a:pt x="23300" y="23300"/>
                    </a:cubicBezTo>
                    <a:cubicBezTo>
                      <a:pt x="38218" y="8381"/>
                      <a:pt x="58452" y="0"/>
                      <a:pt x="79550" y="0"/>
                    </a:cubicBezTo>
                    <a:close/>
                  </a:path>
                </a:pathLst>
              </a:custGeom>
              <a:solidFill>
                <a:srgbClr val="F4DEC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1307239" cy="13214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32" name="Freeform 32"/>
          <p:cNvSpPr/>
          <p:nvPr/>
        </p:nvSpPr>
        <p:spPr>
          <a:xfrm>
            <a:off x="-763292" y="8701812"/>
            <a:ext cx="3167128" cy="3170376"/>
          </a:xfrm>
          <a:custGeom>
            <a:avLst/>
            <a:gdLst/>
            <a:ahLst/>
            <a:cxnLst/>
            <a:rect l="l" t="t" r="r" b="b"/>
            <a:pathLst>
              <a:path w="3167128" h="3170376">
                <a:moveTo>
                  <a:pt x="0" y="0"/>
                </a:moveTo>
                <a:lnTo>
                  <a:pt x="3167128" y="0"/>
                </a:lnTo>
                <a:lnTo>
                  <a:pt x="3167128" y="3170376"/>
                </a:lnTo>
                <a:lnTo>
                  <a:pt x="0" y="3170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6782883" y="811646"/>
            <a:ext cx="1972250" cy="1713392"/>
          </a:xfrm>
          <a:custGeom>
            <a:avLst/>
            <a:gdLst/>
            <a:ahLst/>
            <a:cxnLst/>
            <a:rect l="l" t="t" r="r" b="b"/>
            <a:pathLst>
              <a:path w="1972250" h="1713392">
                <a:moveTo>
                  <a:pt x="0" y="0"/>
                </a:moveTo>
                <a:lnTo>
                  <a:pt x="1972251" y="0"/>
                </a:lnTo>
                <a:lnTo>
                  <a:pt x="1972251" y="1713392"/>
                </a:lnTo>
                <a:lnTo>
                  <a:pt x="0" y="1713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56802" y="-634979"/>
            <a:ext cx="2347034" cy="2294423"/>
          </a:xfrm>
          <a:custGeom>
            <a:avLst/>
            <a:gdLst/>
            <a:ahLst/>
            <a:cxnLst/>
            <a:rect l="l" t="t" r="r" b="b"/>
            <a:pathLst>
              <a:path w="2347034" h="2294423">
                <a:moveTo>
                  <a:pt x="0" y="0"/>
                </a:moveTo>
                <a:lnTo>
                  <a:pt x="2347034" y="0"/>
                </a:lnTo>
                <a:lnTo>
                  <a:pt x="2347034" y="2294423"/>
                </a:lnTo>
                <a:lnTo>
                  <a:pt x="0" y="22944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6077895" y="8701812"/>
            <a:ext cx="3068014" cy="2861761"/>
          </a:xfrm>
          <a:custGeom>
            <a:avLst/>
            <a:gdLst/>
            <a:ahLst/>
            <a:cxnLst/>
            <a:rect l="l" t="t" r="r" b="b"/>
            <a:pathLst>
              <a:path w="3068014" h="2861761">
                <a:moveTo>
                  <a:pt x="0" y="0"/>
                </a:moveTo>
                <a:lnTo>
                  <a:pt x="3068014" y="0"/>
                </a:lnTo>
                <a:lnTo>
                  <a:pt x="3068014" y="2861761"/>
                </a:lnTo>
                <a:lnTo>
                  <a:pt x="0" y="28617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2507316" y="3689284"/>
            <a:ext cx="1583285" cy="1639943"/>
          </a:xfrm>
          <a:custGeom>
            <a:avLst/>
            <a:gdLst/>
            <a:ahLst/>
            <a:cxnLst/>
            <a:rect l="l" t="t" r="r" b="b"/>
            <a:pathLst>
              <a:path w="1583285" h="1639943">
                <a:moveTo>
                  <a:pt x="0" y="0"/>
                </a:moveTo>
                <a:lnTo>
                  <a:pt x="1583285" y="0"/>
                </a:lnTo>
                <a:lnTo>
                  <a:pt x="1583285" y="1639944"/>
                </a:lnTo>
                <a:lnTo>
                  <a:pt x="0" y="16399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8336476" y="3783978"/>
            <a:ext cx="1618773" cy="1450555"/>
          </a:xfrm>
          <a:custGeom>
            <a:avLst/>
            <a:gdLst/>
            <a:ahLst/>
            <a:cxnLst/>
            <a:rect l="l" t="t" r="r" b="b"/>
            <a:pathLst>
              <a:path w="1618773" h="1450555">
                <a:moveTo>
                  <a:pt x="0" y="0"/>
                </a:moveTo>
                <a:lnTo>
                  <a:pt x="1618773" y="0"/>
                </a:lnTo>
                <a:lnTo>
                  <a:pt x="1618773" y="1450556"/>
                </a:lnTo>
                <a:lnTo>
                  <a:pt x="0" y="14505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4269429" y="3783978"/>
            <a:ext cx="1446677" cy="1441408"/>
          </a:xfrm>
          <a:custGeom>
            <a:avLst/>
            <a:gdLst/>
            <a:ahLst/>
            <a:cxnLst/>
            <a:rect l="l" t="t" r="r" b="b"/>
            <a:pathLst>
              <a:path w="1446677" h="1441408">
                <a:moveTo>
                  <a:pt x="0" y="0"/>
                </a:moveTo>
                <a:lnTo>
                  <a:pt x="1446677" y="0"/>
                </a:lnTo>
                <a:lnTo>
                  <a:pt x="1446677" y="1441409"/>
                </a:lnTo>
                <a:lnTo>
                  <a:pt x="0" y="144140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5241483" y="1152525"/>
            <a:ext cx="7805035" cy="1451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97"/>
              </a:lnSpc>
            </a:pPr>
            <a:r>
              <a:rPr lang="en-US" sz="10371">
                <a:solidFill>
                  <a:srgbClr val="A94C1A"/>
                </a:solidFill>
                <a:latin typeface="Sunday"/>
              </a:rPr>
              <a:t>Objectives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20272" y="6004652"/>
            <a:ext cx="5167868" cy="127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9"/>
              </a:lnSpc>
            </a:pPr>
            <a:r>
              <a:rPr lang="en-US" sz="3120">
                <a:solidFill>
                  <a:srgbClr val="A94C1A"/>
                </a:solidFill>
                <a:latin typeface="Rosario"/>
              </a:rPr>
              <a:t>Explore Hydraulic System Principles with a Hydraulic Press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560066" y="6004652"/>
            <a:ext cx="5167868" cy="1692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9"/>
              </a:lnSpc>
            </a:pPr>
            <a:r>
              <a:rPr lang="en-US" sz="3120">
                <a:solidFill>
                  <a:srgbClr val="A94C1A"/>
                </a:solidFill>
                <a:latin typeface="Rosario"/>
              </a:rPr>
              <a:t>Explore Force, Pressure, and Fluid Mechanics Through Hydraulic Press Experiments</a:t>
            </a:r>
          </a:p>
          <a:p>
            <a:pPr algn="ctr">
              <a:lnSpc>
                <a:spcPts val="3339"/>
              </a:lnSpc>
            </a:pPr>
            <a:r>
              <a:rPr lang="en-US" sz="3120">
                <a:solidFill>
                  <a:srgbClr val="A94C1A"/>
                </a:solidFill>
                <a:latin typeface="Rosario"/>
              </a:rPr>
              <a:t>(at least 2)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299860" y="6004652"/>
            <a:ext cx="5167868" cy="1692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9"/>
              </a:lnSpc>
            </a:pPr>
            <a:r>
              <a:rPr lang="en-US" sz="3120">
                <a:solidFill>
                  <a:srgbClr val="A94C1A"/>
                </a:solidFill>
                <a:latin typeface="Rosario"/>
              </a:rPr>
              <a:t>Gain Practical Insights into Hydraulic Technology Applications</a:t>
            </a:r>
          </a:p>
          <a:p>
            <a:pPr algn="ctr">
              <a:lnSpc>
                <a:spcPts val="3339"/>
              </a:lnSpc>
            </a:pPr>
            <a:endParaRPr lang="en-US" sz="3120">
              <a:solidFill>
                <a:srgbClr val="A94C1A"/>
              </a:solidFill>
              <a:latin typeface="Rosario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5116640" y="-356481"/>
            <a:ext cx="3758956" cy="1694948"/>
          </a:xfrm>
          <a:custGeom>
            <a:avLst/>
            <a:gdLst/>
            <a:ahLst/>
            <a:cxnLst/>
            <a:rect l="l" t="t" r="r" b="b"/>
            <a:pathLst>
              <a:path w="3758956" h="1694948">
                <a:moveTo>
                  <a:pt x="0" y="1694948"/>
                </a:moveTo>
                <a:lnTo>
                  <a:pt x="3758957" y="1694948"/>
                </a:lnTo>
                <a:lnTo>
                  <a:pt x="3758957" y="0"/>
                </a:lnTo>
                <a:lnTo>
                  <a:pt x="0" y="0"/>
                </a:lnTo>
                <a:lnTo>
                  <a:pt x="0" y="169494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472370" y="8955980"/>
            <a:ext cx="3558831" cy="1604709"/>
          </a:xfrm>
          <a:custGeom>
            <a:avLst/>
            <a:gdLst/>
            <a:ahLst/>
            <a:cxnLst/>
            <a:rect l="l" t="t" r="r" b="b"/>
            <a:pathLst>
              <a:path w="3558831" h="1604709">
                <a:moveTo>
                  <a:pt x="3558831" y="0"/>
                </a:moveTo>
                <a:lnTo>
                  <a:pt x="0" y="0"/>
                </a:lnTo>
                <a:lnTo>
                  <a:pt x="0" y="1604709"/>
                </a:lnTo>
                <a:lnTo>
                  <a:pt x="3558831" y="1604709"/>
                </a:lnTo>
                <a:lnTo>
                  <a:pt x="35588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310239" y="0"/>
            <a:ext cx="1995550" cy="1861396"/>
          </a:xfrm>
          <a:custGeom>
            <a:avLst/>
            <a:gdLst/>
            <a:ahLst/>
            <a:cxnLst/>
            <a:rect l="l" t="t" r="r" b="b"/>
            <a:pathLst>
              <a:path w="1995550" h="1861396">
                <a:moveTo>
                  <a:pt x="0" y="0"/>
                </a:moveTo>
                <a:lnTo>
                  <a:pt x="1995550" y="0"/>
                </a:lnTo>
                <a:lnTo>
                  <a:pt x="1995550" y="1861396"/>
                </a:lnTo>
                <a:lnTo>
                  <a:pt x="0" y="1861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32434" y="8390996"/>
            <a:ext cx="1939479" cy="1896004"/>
          </a:xfrm>
          <a:custGeom>
            <a:avLst/>
            <a:gdLst/>
            <a:ahLst/>
            <a:cxnLst/>
            <a:rect l="l" t="t" r="r" b="b"/>
            <a:pathLst>
              <a:path w="1939479" h="1896004">
                <a:moveTo>
                  <a:pt x="0" y="0"/>
                </a:moveTo>
                <a:lnTo>
                  <a:pt x="1939479" y="0"/>
                </a:lnTo>
                <a:lnTo>
                  <a:pt x="1939479" y="1896004"/>
                </a:lnTo>
                <a:lnTo>
                  <a:pt x="0" y="1896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0239" y="9058359"/>
            <a:ext cx="3001583" cy="3004662"/>
          </a:xfrm>
          <a:custGeom>
            <a:avLst/>
            <a:gdLst/>
            <a:ahLst/>
            <a:cxnLst/>
            <a:rect l="l" t="t" r="r" b="b"/>
            <a:pathLst>
              <a:path w="3001583" h="3004662">
                <a:moveTo>
                  <a:pt x="0" y="0"/>
                </a:moveTo>
                <a:lnTo>
                  <a:pt x="3001583" y="0"/>
                </a:lnTo>
                <a:lnTo>
                  <a:pt x="3001583" y="3004661"/>
                </a:lnTo>
                <a:lnTo>
                  <a:pt x="0" y="3004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32434" y="650852"/>
            <a:ext cx="3150440" cy="796202"/>
          </a:xfrm>
          <a:custGeom>
            <a:avLst/>
            <a:gdLst/>
            <a:ahLst/>
            <a:cxnLst/>
            <a:rect l="l" t="t" r="r" b="b"/>
            <a:pathLst>
              <a:path w="3150440" h="796202">
                <a:moveTo>
                  <a:pt x="0" y="0"/>
                </a:moveTo>
                <a:lnTo>
                  <a:pt x="3150440" y="0"/>
                </a:lnTo>
                <a:lnTo>
                  <a:pt x="3150440" y="796202"/>
                </a:lnTo>
                <a:lnTo>
                  <a:pt x="0" y="7962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21271" y="2311971"/>
            <a:ext cx="4530379" cy="3190568"/>
          </a:xfrm>
          <a:custGeom>
            <a:avLst/>
            <a:gdLst/>
            <a:ahLst/>
            <a:cxnLst/>
            <a:rect l="l" t="t" r="r" b="b"/>
            <a:pathLst>
              <a:path w="4530379" h="3190568">
                <a:moveTo>
                  <a:pt x="0" y="0"/>
                </a:moveTo>
                <a:lnTo>
                  <a:pt x="4530379" y="0"/>
                </a:lnTo>
                <a:lnTo>
                  <a:pt x="4530379" y="3190568"/>
                </a:lnTo>
                <a:lnTo>
                  <a:pt x="0" y="31905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050221">
            <a:off x="9145644" y="3541075"/>
            <a:ext cx="2934767" cy="2647535"/>
          </a:xfrm>
          <a:custGeom>
            <a:avLst/>
            <a:gdLst/>
            <a:ahLst/>
            <a:cxnLst/>
            <a:rect l="l" t="t" r="r" b="b"/>
            <a:pathLst>
              <a:path w="2934767" h="2647535">
                <a:moveTo>
                  <a:pt x="0" y="0"/>
                </a:moveTo>
                <a:lnTo>
                  <a:pt x="2934767" y="0"/>
                </a:lnTo>
                <a:lnTo>
                  <a:pt x="2934767" y="2647534"/>
                </a:lnTo>
                <a:lnTo>
                  <a:pt x="0" y="264753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502212" y="5729651"/>
            <a:ext cx="4252416" cy="4557349"/>
          </a:xfrm>
          <a:custGeom>
            <a:avLst/>
            <a:gdLst/>
            <a:ahLst/>
            <a:cxnLst/>
            <a:rect l="l" t="t" r="r" b="b"/>
            <a:pathLst>
              <a:path w="4252416" h="4557349">
                <a:moveTo>
                  <a:pt x="0" y="0"/>
                </a:moveTo>
                <a:lnTo>
                  <a:pt x="4252417" y="0"/>
                </a:lnTo>
                <a:lnTo>
                  <a:pt x="4252417" y="4557349"/>
                </a:lnTo>
                <a:lnTo>
                  <a:pt x="0" y="455734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36703" y="1172778"/>
            <a:ext cx="8575156" cy="102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7"/>
              </a:lnSpc>
            </a:pPr>
            <a:r>
              <a:rPr lang="en-US" sz="7296">
                <a:solidFill>
                  <a:srgbClr val="A94C1A"/>
                </a:solidFill>
                <a:latin typeface="Sunday"/>
              </a:rPr>
              <a:t>COMPONENETS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30379" y="3682285"/>
            <a:ext cx="6536518" cy="107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3"/>
              </a:lnSpc>
            </a:pPr>
            <a:r>
              <a:rPr lang="en-US" sz="3947">
                <a:solidFill>
                  <a:srgbClr val="A94C1A"/>
                </a:solidFill>
                <a:latin typeface="Rosario"/>
              </a:rPr>
              <a:t>Hydraulic jack </a:t>
            </a:r>
          </a:p>
          <a:p>
            <a:pPr algn="l">
              <a:lnSpc>
                <a:spcPts val="4223"/>
              </a:lnSpc>
            </a:pPr>
            <a:r>
              <a:rPr lang="en-US" sz="3947">
                <a:solidFill>
                  <a:srgbClr val="A94C1A"/>
                </a:solidFill>
                <a:latin typeface="Rosario"/>
              </a:rPr>
              <a:t>Load capacity: 3 ton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67061" y="3803071"/>
            <a:ext cx="6499159" cy="10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924">
                <a:solidFill>
                  <a:srgbClr val="A94C1A"/>
                </a:solidFill>
                <a:latin typeface="Rosario"/>
              </a:rPr>
              <a:t>Bourdon pressure gauge</a:t>
            </a:r>
          </a:p>
          <a:p>
            <a:pPr algn="l">
              <a:lnSpc>
                <a:spcPts val="4199"/>
              </a:lnSpc>
            </a:pPr>
            <a:r>
              <a:rPr lang="en-US" sz="3924">
                <a:solidFill>
                  <a:srgbClr val="A94C1A"/>
                </a:solidFill>
                <a:latin typeface="Rosario"/>
              </a:rPr>
              <a:t>Load value up to :250 Kg/Cm2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76687" y="7189557"/>
            <a:ext cx="5849618" cy="1433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3532">
                <a:solidFill>
                  <a:srgbClr val="A94C1A"/>
                </a:solidFill>
                <a:latin typeface="Rosario"/>
              </a:rPr>
              <a:t>Iron stand with</a:t>
            </a:r>
          </a:p>
          <a:p>
            <a:pPr algn="l">
              <a:lnSpc>
                <a:spcPts val="3779"/>
              </a:lnSpc>
            </a:pPr>
            <a:r>
              <a:rPr lang="en-US" sz="3532">
                <a:solidFill>
                  <a:srgbClr val="A94C1A"/>
                </a:solidFill>
                <a:latin typeface="Rosario"/>
              </a:rPr>
              <a:t>move able metal strip</a:t>
            </a:r>
          </a:p>
          <a:p>
            <a:pPr algn="l">
              <a:lnSpc>
                <a:spcPts val="3779"/>
              </a:lnSpc>
            </a:pPr>
            <a:r>
              <a:rPr lang="en-US" sz="3532">
                <a:solidFill>
                  <a:srgbClr val="A94C1A"/>
                </a:solidFill>
                <a:latin typeface="Rosario"/>
              </a:rPr>
              <a:t>Solid welded stage</a:t>
            </a: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5116640" y="-356481"/>
            <a:ext cx="3758956" cy="1694948"/>
          </a:xfrm>
          <a:custGeom>
            <a:avLst/>
            <a:gdLst/>
            <a:ahLst/>
            <a:cxnLst/>
            <a:rect l="l" t="t" r="r" b="b"/>
            <a:pathLst>
              <a:path w="3758956" h="1694948">
                <a:moveTo>
                  <a:pt x="0" y="1694948"/>
                </a:moveTo>
                <a:lnTo>
                  <a:pt x="3758957" y="1694948"/>
                </a:lnTo>
                <a:lnTo>
                  <a:pt x="3758957" y="0"/>
                </a:lnTo>
                <a:lnTo>
                  <a:pt x="0" y="0"/>
                </a:lnTo>
                <a:lnTo>
                  <a:pt x="0" y="169494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472370" y="8955980"/>
            <a:ext cx="3558831" cy="1604709"/>
          </a:xfrm>
          <a:custGeom>
            <a:avLst/>
            <a:gdLst/>
            <a:ahLst/>
            <a:cxnLst/>
            <a:rect l="l" t="t" r="r" b="b"/>
            <a:pathLst>
              <a:path w="3558831" h="1604709">
                <a:moveTo>
                  <a:pt x="3558831" y="0"/>
                </a:moveTo>
                <a:lnTo>
                  <a:pt x="0" y="0"/>
                </a:lnTo>
                <a:lnTo>
                  <a:pt x="0" y="1604709"/>
                </a:lnTo>
                <a:lnTo>
                  <a:pt x="3558831" y="1604709"/>
                </a:lnTo>
                <a:lnTo>
                  <a:pt x="355883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310239" y="0"/>
            <a:ext cx="1995550" cy="1861396"/>
          </a:xfrm>
          <a:custGeom>
            <a:avLst/>
            <a:gdLst/>
            <a:ahLst/>
            <a:cxnLst/>
            <a:rect l="l" t="t" r="r" b="b"/>
            <a:pathLst>
              <a:path w="1995550" h="1861396">
                <a:moveTo>
                  <a:pt x="0" y="0"/>
                </a:moveTo>
                <a:lnTo>
                  <a:pt x="1995550" y="0"/>
                </a:lnTo>
                <a:lnTo>
                  <a:pt x="1995550" y="1861396"/>
                </a:lnTo>
                <a:lnTo>
                  <a:pt x="0" y="18613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32434" y="8390996"/>
            <a:ext cx="1939479" cy="1896004"/>
          </a:xfrm>
          <a:custGeom>
            <a:avLst/>
            <a:gdLst/>
            <a:ahLst/>
            <a:cxnLst/>
            <a:rect l="l" t="t" r="r" b="b"/>
            <a:pathLst>
              <a:path w="1939479" h="1896004">
                <a:moveTo>
                  <a:pt x="0" y="0"/>
                </a:moveTo>
                <a:lnTo>
                  <a:pt x="1939479" y="0"/>
                </a:lnTo>
                <a:lnTo>
                  <a:pt x="1939479" y="1896004"/>
                </a:lnTo>
                <a:lnTo>
                  <a:pt x="0" y="18960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0239" y="9058359"/>
            <a:ext cx="3001583" cy="3004662"/>
          </a:xfrm>
          <a:custGeom>
            <a:avLst/>
            <a:gdLst/>
            <a:ahLst/>
            <a:cxnLst/>
            <a:rect l="l" t="t" r="r" b="b"/>
            <a:pathLst>
              <a:path w="3001583" h="3004662">
                <a:moveTo>
                  <a:pt x="0" y="0"/>
                </a:moveTo>
                <a:lnTo>
                  <a:pt x="3001583" y="0"/>
                </a:lnTo>
                <a:lnTo>
                  <a:pt x="3001583" y="3004661"/>
                </a:lnTo>
                <a:lnTo>
                  <a:pt x="0" y="30046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32434" y="650852"/>
            <a:ext cx="3150440" cy="796202"/>
          </a:xfrm>
          <a:custGeom>
            <a:avLst/>
            <a:gdLst/>
            <a:ahLst/>
            <a:cxnLst/>
            <a:rect l="l" t="t" r="r" b="b"/>
            <a:pathLst>
              <a:path w="3150440" h="796202">
                <a:moveTo>
                  <a:pt x="0" y="0"/>
                </a:moveTo>
                <a:lnTo>
                  <a:pt x="3150440" y="0"/>
                </a:lnTo>
                <a:lnTo>
                  <a:pt x="3150440" y="796202"/>
                </a:lnTo>
                <a:lnTo>
                  <a:pt x="0" y="7962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>
          <a:xfrm>
            <a:off x="3226158" y="1842346"/>
            <a:ext cx="11835683" cy="789045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36703" y="622277"/>
            <a:ext cx="8575156" cy="102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7"/>
              </a:lnSpc>
            </a:pPr>
            <a:r>
              <a:rPr lang="en-US" sz="7296" dirty="0">
                <a:solidFill>
                  <a:srgbClr val="A94C1A"/>
                </a:solidFill>
                <a:latin typeface="Sunday"/>
              </a:rPr>
              <a:t>CONFIGURATION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317586">
            <a:off x="-1027001" y="8562048"/>
            <a:ext cx="3001583" cy="3004662"/>
          </a:xfrm>
          <a:custGeom>
            <a:avLst/>
            <a:gdLst/>
            <a:ahLst/>
            <a:cxnLst/>
            <a:rect l="l" t="t" r="r" b="b"/>
            <a:pathLst>
              <a:path w="3001583" h="3004662">
                <a:moveTo>
                  <a:pt x="0" y="0"/>
                </a:moveTo>
                <a:lnTo>
                  <a:pt x="3001583" y="0"/>
                </a:lnTo>
                <a:lnTo>
                  <a:pt x="3001583" y="3004661"/>
                </a:lnTo>
                <a:lnTo>
                  <a:pt x="0" y="30046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36857" y="-375534"/>
            <a:ext cx="2348738" cy="2296089"/>
          </a:xfrm>
          <a:custGeom>
            <a:avLst/>
            <a:gdLst/>
            <a:ahLst/>
            <a:cxnLst/>
            <a:rect l="l" t="t" r="r" b="b"/>
            <a:pathLst>
              <a:path w="2348738" h="2296089">
                <a:moveTo>
                  <a:pt x="0" y="0"/>
                </a:moveTo>
                <a:lnTo>
                  <a:pt x="2348738" y="0"/>
                </a:lnTo>
                <a:lnTo>
                  <a:pt x="2348738" y="2296088"/>
                </a:lnTo>
                <a:lnTo>
                  <a:pt x="0" y="22960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95431" y="8976502"/>
            <a:ext cx="3482853" cy="1570450"/>
          </a:xfrm>
          <a:custGeom>
            <a:avLst/>
            <a:gdLst/>
            <a:ahLst/>
            <a:cxnLst/>
            <a:rect l="l" t="t" r="r" b="b"/>
            <a:pathLst>
              <a:path w="3482853" h="1570450">
                <a:moveTo>
                  <a:pt x="0" y="0"/>
                </a:moveTo>
                <a:lnTo>
                  <a:pt x="3482852" y="0"/>
                </a:lnTo>
                <a:lnTo>
                  <a:pt x="3482852" y="1570450"/>
                </a:lnTo>
                <a:lnTo>
                  <a:pt x="0" y="15704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-95934" y="-375534"/>
            <a:ext cx="3482853" cy="1570450"/>
          </a:xfrm>
          <a:custGeom>
            <a:avLst/>
            <a:gdLst/>
            <a:ahLst/>
            <a:cxnLst/>
            <a:rect l="l" t="t" r="r" b="b"/>
            <a:pathLst>
              <a:path w="3482853" h="1570450">
                <a:moveTo>
                  <a:pt x="3482852" y="1570450"/>
                </a:moveTo>
                <a:lnTo>
                  <a:pt x="0" y="1570450"/>
                </a:lnTo>
                <a:lnTo>
                  <a:pt x="0" y="0"/>
                </a:lnTo>
                <a:lnTo>
                  <a:pt x="3482852" y="0"/>
                </a:lnTo>
                <a:lnTo>
                  <a:pt x="3482852" y="157045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>
          <a:xfrm>
            <a:off x="11176414" y="2034854"/>
            <a:ext cx="6482936" cy="648293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45492" y="1631910"/>
            <a:ext cx="7661590" cy="111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79"/>
              </a:lnSpc>
            </a:pPr>
            <a:r>
              <a:rPr lang="en-US" sz="8018">
                <a:solidFill>
                  <a:srgbClr val="A94C1A"/>
                </a:solidFill>
                <a:latin typeface="Sunday"/>
              </a:rPr>
              <a:t>Working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100" y="3221182"/>
            <a:ext cx="10529832" cy="4865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1549" lvl="1" indent="-330775" algn="just">
              <a:lnSpc>
                <a:spcPts val="4289"/>
              </a:lnSpc>
              <a:buFont typeface="Arial"/>
              <a:buChar char="•"/>
            </a:pPr>
            <a:r>
              <a:rPr lang="en-US" sz="3064">
                <a:solidFill>
                  <a:srgbClr val="A94C1A"/>
                </a:solidFill>
                <a:latin typeface="Canva Sans Bold"/>
              </a:rPr>
              <a:t>Place the load to be tested on the lower jaw (red-colored surface) of the hydraulic press.</a:t>
            </a:r>
          </a:p>
          <a:p>
            <a:pPr marL="661549" lvl="1" indent="-330775" algn="just">
              <a:lnSpc>
                <a:spcPts val="4289"/>
              </a:lnSpc>
              <a:buFont typeface="Arial"/>
              <a:buChar char="•"/>
            </a:pPr>
            <a:r>
              <a:rPr lang="en-US" sz="3064">
                <a:solidFill>
                  <a:srgbClr val="A94C1A"/>
                </a:solidFill>
                <a:latin typeface="Canva Sans Bold"/>
              </a:rPr>
              <a:t>Initiate loading by pushing the lever to activate the hydraulic jack.</a:t>
            </a:r>
          </a:p>
          <a:p>
            <a:pPr marL="661549" lvl="1" indent="-330775" algn="just">
              <a:lnSpc>
                <a:spcPts val="4289"/>
              </a:lnSpc>
              <a:buFont typeface="Arial"/>
              <a:buChar char="•"/>
            </a:pPr>
            <a:r>
              <a:rPr lang="en-US" sz="3064">
                <a:solidFill>
                  <a:srgbClr val="A94C1A"/>
                </a:solidFill>
                <a:latin typeface="Canva Sans Bold"/>
              </a:rPr>
              <a:t>Monitor the pressure gauge readings as the hydraulic jack applies force to the load.</a:t>
            </a:r>
          </a:p>
          <a:p>
            <a:pPr marL="661549" lvl="1" indent="-330775" algn="just">
              <a:lnSpc>
                <a:spcPts val="4289"/>
              </a:lnSpc>
              <a:buFont typeface="Arial"/>
              <a:buChar char="•"/>
            </a:pPr>
            <a:r>
              <a:rPr lang="en-US" sz="3064">
                <a:solidFill>
                  <a:srgbClr val="A94C1A"/>
                </a:solidFill>
                <a:latin typeface="Canva Sans Bold"/>
              </a:rPr>
              <a:t>Record the final pressure reading from the pressure gauge for calculation and analysis.</a:t>
            </a:r>
          </a:p>
          <a:p>
            <a:pPr algn="just">
              <a:lnSpc>
                <a:spcPts val="4289"/>
              </a:lnSpc>
            </a:pPr>
            <a:endParaRPr lang="en-US" sz="3064">
              <a:solidFill>
                <a:srgbClr val="A94C1A"/>
              </a:solidFill>
              <a:latin typeface="Canva Sans Bold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6598" y="2234747"/>
            <a:ext cx="16432702" cy="6811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2"/>
              </a:lnSpc>
            </a:pPr>
            <a:r>
              <a:rPr lang="en-US" sz="3712">
                <a:solidFill>
                  <a:srgbClr val="A94C1A"/>
                </a:solidFill>
                <a:latin typeface="Rosario Bold"/>
              </a:rPr>
              <a:t>Pressure Measurement</a:t>
            </a:r>
          </a:p>
          <a:p>
            <a:pPr marL="801550" lvl="1" indent="-400775" algn="l">
              <a:lnSpc>
                <a:spcPts val="3972"/>
              </a:lnSpc>
              <a:buFont typeface="Arial"/>
              <a:buChar char="•"/>
            </a:pPr>
            <a:r>
              <a:rPr lang="en-US" sz="3712">
                <a:solidFill>
                  <a:srgbClr val="A94C1A"/>
                </a:solidFill>
                <a:latin typeface="Rosario"/>
              </a:rPr>
              <a:t>Objective: Measure the pressure exerted by the hydraulic jack using the embedded pressure gauge.</a:t>
            </a:r>
          </a:p>
          <a:p>
            <a:pPr marL="801550" lvl="1" indent="-400775" algn="l">
              <a:lnSpc>
                <a:spcPts val="3972"/>
              </a:lnSpc>
              <a:buFont typeface="Arial"/>
              <a:buChar char="•"/>
            </a:pPr>
            <a:r>
              <a:rPr lang="en-US" sz="3712">
                <a:solidFill>
                  <a:srgbClr val="A94C1A"/>
                </a:solidFill>
                <a:latin typeface="Rosario Bold"/>
              </a:rPr>
              <a:t>Procedure:</a:t>
            </a:r>
          </a:p>
          <a:p>
            <a:pPr marL="1603099" lvl="2" indent="-534366" algn="l">
              <a:lnSpc>
                <a:spcPts val="3972"/>
              </a:lnSpc>
              <a:buAutoNum type="alphaLcPeriod"/>
            </a:pPr>
            <a:r>
              <a:rPr lang="en-US" sz="3712">
                <a:solidFill>
                  <a:srgbClr val="A94C1A"/>
                </a:solidFill>
                <a:latin typeface="Rosario"/>
              </a:rPr>
              <a:t>Ensure the hydraulic press is properly set up and secured.</a:t>
            </a:r>
          </a:p>
          <a:p>
            <a:pPr marL="1603099" lvl="2" indent="-534366" algn="l">
              <a:lnSpc>
                <a:spcPts val="3972"/>
              </a:lnSpc>
              <a:buAutoNum type="alphaLcPeriod"/>
            </a:pPr>
            <a:r>
              <a:rPr lang="en-US" sz="3712">
                <a:solidFill>
                  <a:srgbClr val="A94C1A"/>
                </a:solidFill>
                <a:latin typeface="Rosario"/>
              </a:rPr>
              <a:t>Place a load or object to be tested on the lower jaw of the hydraulic press.</a:t>
            </a:r>
          </a:p>
          <a:p>
            <a:pPr marL="1603099" lvl="2" indent="-534366" algn="l">
              <a:lnSpc>
                <a:spcPts val="3972"/>
              </a:lnSpc>
              <a:buAutoNum type="alphaLcPeriod"/>
            </a:pPr>
            <a:r>
              <a:rPr lang="en-US" sz="3712">
                <a:solidFill>
                  <a:srgbClr val="A94C1A"/>
                </a:solidFill>
                <a:latin typeface="Rosario"/>
              </a:rPr>
              <a:t>Activate the hydraulic jack by pushing the lever.</a:t>
            </a:r>
          </a:p>
          <a:p>
            <a:pPr marL="1603099" lvl="2" indent="-534366" algn="l">
              <a:lnSpc>
                <a:spcPts val="3972"/>
              </a:lnSpc>
              <a:buAutoNum type="alphaLcPeriod"/>
            </a:pPr>
            <a:r>
              <a:rPr lang="en-US" sz="3712">
                <a:solidFill>
                  <a:srgbClr val="A94C1A"/>
                </a:solidFill>
                <a:latin typeface="Rosario"/>
              </a:rPr>
              <a:t>Monitor the pressure gauge readings as the hydraulic jack applies force to the load.</a:t>
            </a:r>
          </a:p>
          <a:p>
            <a:pPr marL="1603099" lvl="2" indent="-534366" algn="l">
              <a:lnSpc>
                <a:spcPts val="3972"/>
              </a:lnSpc>
              <a:buAutoNum type="alphaLcPeriod"/>
            </a:pPr>
            <a:r>
              <a:rPr lang="en-US" sz="3712">
                <a:solidFill>
                  <a:srgbClr val="A94C1A"/>
                </a:solidFill>
                <a:latin typeface="Rosario"/>
              </a:rPr>
              <a:t>Record the final pressure reading once the desired force is reached.</a:t>
            </a:r>
          </a:p>
          <a:p>
            <a:pPr marL="801550" lvl="1" indent="-400775" algn="l">
              <a:lnSpc>
                <a:spcPts val="3972"/>
              </a:lnSpc>
              <a:buFont typeface="Arial"/>
              <a:buChar char="•"/>
            </a:pPr>
            <a:r>
              <a:rPr lang="en-US" sz="3712">
                <a:solidFill>
                  <a:srgbClr val="A94C1A"/>
                </a:solidFill>
                <a:latin typeface="Rosario Bold"/>
              </a:rPr>
              <a:t>Expected Results:</a:t>
            </a:r>
            <a:r>
              <a:rPr lang="en-US" sz="3712">
                <a:solidFill>
                  <a:srgbClr val="A94C1A"/>
                </a:solidFill>
                <a:latin typeface="Rosario"/>
              </a:rPr>
              <a:t> The pressure gauge will indicate the pressure corresponding to the applied force, demonstrating the relationship between force and pressure in a hydraulic system</a:t>
            </a:r>
          </a:p>
          <a:p>
            <a:pPr algn="l">
              <a:lnSpc>
                <a:spcPts val="2744"/>
              </a:lnSpc>
            </a:pPr>
            <a:endParaRPr lang="en-US" sz="3712">
              <a:solidFill>
                <a:srgbClr val="A94C1A"/>
              </a:solidFill>
              <a:latin typeface="Rosario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06594" y="-396509"/>
            <a:ext cx="2670589" cy="2617177"/>
          </a:xfrm>
          <a:custGeom>
            <a:avLst/>
            <a:gdLst/>
            <a:ahLst/>
            <a:cxnLst/>
            <a:rect l="l" t="t" r="r" b="b"/>
            <a:pathLst>
              <a:path w="2670589" h="2617177">
                <a:moveTo>
                  <a:pt x="0" y="0"/>
                </a:moveTo>
                <a:lnTo>
                  <a:pt x="2670588" y="0"/>
                </a:lnTo>
                <a:lnTo>
                  <a:pt x="2670588" y="2617177"/>
                </a:lnTo>
                <a:lnTo>
                  <a:pt x="0" y="2617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92608" y="8520852"/>
            <a:ext cx="4395392" cy="1766148"/>
          </a:xfrm>
          <a:custGeom>
            <a:avLst/>
            <a:gdLst/>
            <a:ahLst/>
            <a:cxnLst/>
            <a:rect l="l" t="t" r="r" b="b"/>
            <a:pathLst>
              <a:path w="4395392" h="1766148">
                <a:moveTo>
                  <a:pt x="0" y="0"/>
                </a:moveTo>
                <a:lnTo>
                  <a:pt x="4395392" y="0"/>
                </a:lnTo>
                <a:lnTo>
                  <a:pt x="4395392" y="1766148"/>
                </a:lnTo>
                <a:lnTo>
                  <a:pt x="0" y="17661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493562" y="699916"/>
            <a:ext cx="2716495" cy="2436614"/>
          </a:xfrm>
          <a:custGeom>
            <a:avLst/>
            <a:gdLst/>
            <a:ahLst/>
            <a:cxnLst/>
            <a:rect l="l" t="t" r="r" b="b"/>
            <a:pathLst>
              <a:path w="2716495" h="2436614">
                <a:moveTo>
                  <a:pt x="0" y="0"/>
                </a:moveTo>
                <a:lnTo>
                  <a:pt x="2716495" y="0"/>
                </a:lnTo>
                <a:lnTo>
                  <a:pt x="2716495" y="2436613"/>
                </a:lnTo>
                <a:lnTo>
                  <a:pt x="0" y="24366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59068" y="9258300"/>
            <a:ext cx="3226554" cy="2796920"/>
          </a:xfrm>
          <a:custGeom>
            <a:avLst/>
            <a:gdLst/>
            <a:ahLst/>
            <a:cxnLst/>
            <a:rect l="l" t="t" r="r" b="b"/>
            <a:pathLst>
              <a:path w="3226554" h="2796920">
                <a:moveTo>
                  <a:pt x="0" y="0"/>
                </a:moveTo>
                <a:lnTo>
                  <a:pt x="3226555" y="0"/>
                </a:lnTo>
                <a:lnTo>
                  <a:pt x="3226555" y="2796920"/>
                </a:lnTo>
                <a:lnTo>
                  <a:pt x="0" y="27969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 l="21874" r="21327"/>
          <a:stretch>
            <a:fillRect/>
          </a:stretch>
        </p:blipFill>
        <p:spPr>
          <a:xfrm>
            <a:off x="9042949" y="208879"/>
            <a:ext cx="2224117" cy="22026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82410" y="806996"/>
            <a:ext cx="7661590" cy="111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79"/>
              </a:lnSpc>
            </a:pPr>
            <a:r>
              <a:rPr lang="en-US" sz="8018">
                <a:solidFill>
                  <a:srgbClr val="A94C1A"/>
                </a:solidFill>
                <a:latin typeface="Sunday"/>
              </a:rPr>
              <a:t>Experiment#1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784</Words>
  <Application>Microsoft Office PowerPoint</Application>
  <PresentationFormat>Custom</PresentationFormat>
  <Paragraphs>82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Sunday Bold</vt:lpstr>
      <vt:lpstr>Sunday</vt:lpstr>
      <vt:lpstr>Canva Sans</vt:lpstr>
      <vt:lpstr>Canva Sans Bold</vt:lpstr>
      <vt:lpstr>Rosario</vt:lpstr>
      <vt:lpstr>Rosario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 OEL 4th semester</dc:title>
  <dc:creator>Rizwan Ali</dc:creator>
  <cp:lastModifiedBy>Rizwan Ali</cp:lastModifiedBy>
  <cp:revision>2</cp:revision>
  <dcterms:created xsi:type="dcterms:W3CDTF">2006-08-16T00:00:00Z</dcterms:created>
  <dcterms:modified xsi:type="dcterms:W3CDTF">2024-05-06T20:43:05Z</dcterms:modified>
  <dc:identifier>DAGEevlIbkQ</dc:identifier>
</cp:coreProperties>
</file>